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3"/>
  </p:notesMasterIdLst>
  <p:handoutMasterIdLst>
    <p:handoutMasterId r:id="rId14"/>
  </p:handoutMasterIdLst>
  <p:sldIdLst>
    <p:sldId id="356" r:id="rId2"/>
    <p:sldId id="357" r:id="rId3"/>
    <p:sldId id="358" r:id="rId4"/>
    <p:sldId id="359" r:id="rId5"/>
    <p:sldId id="360" r:id="rId6"/>
    <p:sldId id="361" r:id="rId7"/>
    <p:sldId id="362" r:id="rId8"/>
    <p:sldId id="363" r:id="rId9"/>
    <p:sldId id="364" r:id="rId10"/>
    <p:sldId id="365" r:id="rId11"/>
    <p:sldId id="366" r:id="rId12"/>
  </p:sldIdLst>
  <p:sldSz cx="12192000" cy="6858000"/>
  <p:notesSz cx="6889750" cy="96075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hseen.alaridhee" initials="t" lastIdx="0" clrIdx="0">
    <p:extLst>
      <p:ext uri="{19B8F6BF-5375-455C-9EA6-DF929625EA0E}">
        <p15:presenceInfo xmlns:p15="http://schemas.microsoft.com/office/powerpoint/2012/main" userId="tahseen.alaridhe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FA9C1"/>
    <a:srgbClr val="0070C0"/>
    <a:srgbClr val="F0F1CF"/>
    <a:srgbClr val="4AB3D4"/>
    <a:srgbClr val="42AAC2"/>
    <a:srgbClr val="000000"/>
    <a:srgbClr val="EB8F22"/>
    <a:srgbClr val="DADCDD"/>
    <a:srgbClr val="F0F1F1"/>
    <a:srgbClr val="F8C1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125" autoAdjust="0"/>
  </p:normalViewPr>
  <p:slideViewPr>
    <p:cSldViewPr snapToGrid="0">
      <p:cViewPr varScale="1">
        <p:scale>
          <a:sx n="69" d="100"/>
          <a:sy n="69" d="100"/>
        </p:scale>
        <p:origin x="1234" y="72"/>
      </p:cViewPr>
      <p:guideLst>
        <p:guide pos="3840"/>
        <p:guide orient="horz" pos="2160"/>
      </p:guideLst>
    </p:cSldViewPr>
  </p:slideViewPr>
  <p:notesTextViewPr>
    <p:cViewPr>
      <p:scale>
        <a:sx n="150" d="100"/>
        <a:sy n="150" d="100"/>
      </p:scale>
      <p:origin x="0" y="0"/>
    </p:cViewPr>
  </p:notesTextViewPr>
  <p:notesViewPr>
    <p:cSldViewPr snapToGrid="0">
      <p:cViewPr varScale="1">
        <p:scale>
          <a:sx n="62" d="100"/>
          <a:sy n="62" d="100"/>
        </p:scale>
        <p:origin x="3221"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6155AB-246D-4B07-8458-9F2F076300BC}"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8EE33BBD-48E5-4029-921C-95C184AF7821}">
      <dgm:prSet phldrT="[Text]"/>
      <dgm:spPr/>
      <dgm:t>
        <a:bodyPr/>
        <a:lstStyle/>
        <a:p>
          <a:r>
            <a:rPr lang="ar-IQ" dirty="0"/>
            <a:t>غاز</a:t>
          </a:r>
          <a:endParaRPr lang="en-US" dirty="0"/>
        </a:p>
      </dgm:t>
    </dgm:pt>
    <dgm:pt modelId="{9DADD8C2-EBE9-4D40-954F-E61F9E7CA6A6}" type="parTrans" cxnId="{D89813D9-0134-4AA1-B023-1A2C08239CB6}">
      <dgm:prSet/>
      <dgm:spPr/>
      <dgm:t>
        <a:bodyPr/>
        <a:lstStyle/>
        <a:p>
          <a:endParaRPr lang="en-US"/>
        </a:p>
      </dgm:t>
    </dgm:pt>
    <dgm:pt modelId="{B877C7C0-29B5-46A1-A172-3F0508F6E3D5}" type="sibTrans" cxnId="{D89813D9-0134-4AA1-B023-1A2C08239CB6}">
      <dgm:prSet/>
      <dgm:spPr/>
      <dgm:t>
        <a:bodyPr/>
        <a:lstStyle/>
        <a:p>
          <a:endParaRPr lang="en-US"/>
        </a:p>
      </dgm:t>
    </dgm:pt>
    <dgm:pt modelId="{F41448DB-3631-4B92-8E92-B8F6EA61E138}">
      <dgm:prSet phldrT="[Text]"/>
      <dgm:spPr/>
      <dgm:t>
        <a:bodyPr/>
        <a:lstStyle/>
        <a:p>
          <a:r>
            <a:rPr lang="ar-IQ" dirty="0"/>
            <a:t>بخار</a:t>
          </a:r>
          <a:endParaRPr lang="en-US" dirty="0"/>
        </a:p>
      </dgm:t>
    </dgm:pt>
    <dgm:pt modelId="{F1280047-C356-47DD-BFBD-F119D7FDCB80}" type="parTrans" cxnId="{9EB124BB-17E1-4824-BEA7-81D4646FE907}">
      <dgm:prSet/>
      <dgm:spPr/>
      <dgm:t>
        <a:bodyPr/>
        <a:lstStyle/>
        <a:p>
          <a:endParaRPr lang="en-US"/>
        </a:p>
      </dgm:t>
    </dgm:pt>
    <dgm:pt modelId="{84CF9216-5A27-4388-90BC-3A0EED00B980}" type="sibTrans" cxnId="{9EB124BB-17E1-4824-BEA7-81D4646FE907}">
      <dgm:prSet/>
      <dgm:spPr/>
      <dgm:t>
        <a:bodyPr/>
        <a:lstStyle/>
        <a:p>
          <a:endParaRPr lang="en-US"/>
        </a:p>
      </dgm:t>
    </dgm:pt>
    <dgm:pt modelId="{D6E11CFC-6D75-4D17-B51E-611CDD601B1B}">
      <dgm:prSet phldrT="[Text]"/>
      <dgm:spPr/>
      <dgm:t>
        <a:bodyPr/>
        <a:lstStyle/>
        <a:p>
          <a:pPr algn="r"/>
          <a:endParaRPr lang="en-US" dirty="0"/>
        </a:p>
      </dgm:t>
    </dgm:pt>
    <dgm:pt modelId="{472768C0-B0EE-4996-A8DE-41FDFE6E0A5D}" type="parTrans" cxnId="{4CACA854-340D-48C2-9D20-087478E1301D}">
      <dgm:prSet/>
      <dgm:spPr/>
      <dgm:t>
        <a:bodyPr/>
        <a:lstStyle/>
        <a:p>
          <a:endParaRPr lang="en-US"/>
        </a:p>
      </dgm:t>
    </dgm:pt>
    <dgm:pt modelId="{FB27CEF8-1B76-4579-B261-CC6F4C05AB7E}" type="sibTrans" cxnId="{4CACA854-340D-48C2-9D20-087478E1301D}">
      <dgm:prSet/>
      <dgm:spPr/>
      <dgm:t>
        <a:bodyPr/>
        <a:lstStyle/>
        <a:p>
          <a:endParaRPr lang="en-US"/>
        </a:p>
      </dgm:t>
    </dgm:pt>
    <dgm:pt modelId="{479EA7B5-BFA6-45BA-9109-E66DCBF1EE8B}">
      <dgm:prSet phldrT="[Text]"/>
      <dgm:spPr/>
      <dgm:t>
        <a:bodyPr/>
        <a:lstStyle/>
        <a:p>
          <a:r>
            <a:rPr lang="ar-IQ" dirty="0"/>
            <a:t>سائل</a:t>
          </a:r>
          <a:endParaRPr lang="en-US" dirty="0"/>
        </a:p>
      </dgm:t>
    </dgm:pt>
    <dgm:pt modelId="{EF4B9CA9-E3B9-430A-9218-4E88062CDC23}" type="parTrans" cxnId="{D1FAE867-B827-4817-9E84-283E9740F30D}">
      <dgm:prSet/>
      <dgm:spPr/>
      <dgm:t>
        <a:bodyPr/>
        <a:lstStyle/>
        <a:p>
          <a:endParaRPr lang="en-US"/>
        </a:p>
      </dgm:t>
    </dgm:pt>
    <dgm:pt modelId="{5D2A48E9-47AB-4C19-95C8-AFFFB388D2CB}" type="sibTrans" cxnId="{D1FAE867-B827-4817-9E84-283E9740F30D}">
      <dgm:prSet/>
      <dgm:spPr/>
      <dgm:t>
        <a:bodyPr/>
        <a:lstStyle/>
        <a:p>
          <a:endParaRPr lang="en-US"/>
        </a:p>
      </dgm:t>
    </dgm:pt>
    <dgm:pt modelId="{D6348D16-8259-4E81-A8CF-A0168CFDF7A0}" type="pres">
      <dgm:prSet presAssocID="{2E6155AB-246D-4B07-8458-9F2F076300BC}" presName="rootnode" presStyleCnt="0">
        <dgm:presLayoutVars>
          <dgm:chMax/>
          <dgm:chPref/>
          <dgm:dir/>
          <dgm:animLvl val="lvl"/>
        </dgm:presLayoutVars>
      </dgm:prSet>
      <dgm:spPr/>
    </dgm:pt>
    <dgm:pt modelId="{BCA082C9-F95D-4BD5-B22B-7407C5F235BE}" type="pres">
      <dgm:prSet presAssocID="{8EE33BBD-48E5-4029-921C-95C184AF7821}" presName="composite" presStyleCnt="0"/>
      <dgm:spPr/>
    </dgm:pt>
    <dgm:pt modelId="{CE229D6A-A9A2-4EAB-8671-BED4DEDD0CA0}" type="pres">
      <dgm:prSet presAssocID="{8EE33BBD-48E5-4029-921C-95C184AF7821}" presName="bentUpArrow1" presStyleLbl="alignImgPlace1" presStyleIdx="0" presStyleCnt="2"/>
      <dgm:spPr/>
    </dgm:pt>
    <dgm:pt modelId="{EAC9BBCF-4864-4314-B986-2FC4BBE2AC41}" type="pres">
      <dgm:prSet presAssocID="{8EE33BBD-48E5-4029-921C-95C184AF7821}" presName="ParentText" presStyleLbl="node1" presStyleIdx="0" presStyleCnt="3">
        <dgm:presLayoutVars>
          <dgm:chMax val="1"/>
          <dgm:chPref val="1"/>
          <dgm:bulletEnabled val="1"/>
        </dgm:presLayoutVars>
      </dgm:prSet>
      <dgm:spPr/>
    </dgm:pt>
    <dgm:pt modelId="{12730B22-C9BE-48F3-915E-A583E2D3A1DE}" type="pres">
      <dgm:prSet presAssocID="{8EE33BBD-48E5-4029-921C-95C184AF7821}" presName="ChildText" presStyleLbl="revTx" presStyleIdx="0" presStyleCnt="2" custLinFactX="100000" custLinFactNeighborX="130453" custLinFactNeighborY="3516">
        <dgm:presLayoutVars>
          <dgm:chMax val="0"/>
          <dgm:chPref val="0"/>
          <dgm:bulletEnabled val="1"/>
        </dgm:presLayoutVars>
      </dgm:prSet>
      <dgm:spPr/>
    </dgm:pt>
    <dgm:pt modelId="{0B05BEDF-6439-4794-8541-D842C6F84D2E}" type="pres">
      <dgm:prSet presAssocID="{B877C7C0-29B5-46A1-A172-3F0508F6E3D5}" presName="sibTrans" presStyleCnt="0"/>
      <dgm:spPr/>
    </dgm:pt>
    <dgm:pt modelId="{EBA8386B-4E48-4BF6-B792-1168DF31180C}" type="pres">
      <dgm:prSet presAssocID="{F41448DB-3631-4B92-8E92-B8F6EA61E138}" presName="composite" presStyleCnt="0"/>
      <dgm:spPr/>
    </dgm:pt>
    <dgm:pt modelId="{7D40E7A9-432C-4FDB-86E7-FF1B5A030606}" type="pres">
      <dgm:prSet presAssocID="{F41448DB-3631-4B92-8E92-B8F6EA61E138}" presName="bentUpArrow1" presStyleLbl="alignImgPlace1" presStyleIdx="1" presStyleCnt="2"/>
      <dgm:spPr/>
    </dgm:pt>
    <dgm:pt modelId="{2E0FC7DA-8F6A-444F-9102-4BE09620CBE0}" type="pres">
      <dgm:prSet presAssocID="{F41448DB-3631-4B92-8E92-B8F6EA61E138}" presName="ParentText" presStyleLbl="node1" presStyleIdx="1" presStyleCnt="3">
        <dgm:presLayoutVars>
          <dgm:chMax val="1"/>
          <dgm:chPref val="1"/>
          <dgm:bulletEnabled val="1"/>
        </dgm:presLayoutVars>
      </dgm:prSet>
      <dgm:spPr/>
    </dgm:pt>
    <dgm:pt modelId="{A2E86B02-9792-495A-A887-BC6CE2697D54}" type="pres">
      <dgm:prSet presAssocID="{F41448DB-3631-4B92-8E92-B8F6EA61E138}" presName="ChildText" presStyleLbl="revTx" presStyleIdx="1" presStyleCnt="2">
        <dgm:presLayoutVars>
          <dgm:chMax val="0"/>
          <dgm:chPref val="0"/>
          <dgm:bulletEnabled val="1"/>
        </dgm:presLayoutVars>
      </dgm:prSet>
      <dgm:spPr/>
    </dgm:pt>
    <dgm:pt modelId="{A8ADDD3D-12E6-4744-9EFD-3BCCE5C20FC4}" type="pres">
      <dgm:prSet presAssocID="{84CF9216-5A27-4388-90BC-3A0EED00B980}" presName="sibTrans" presStyleCnt="0"/>
      <dgm:spPr/>
    </dgm:pt>
    <dgm:pt modelId="{3BF55ACF-B019-49D4-A7C8-D6418D868D0E}" type="pres">
      <dgm:prSet presAssocID="{479EA7B5-BFA6-45BA-9109-E66DCBF1EE8B}" presName="composite" presStyleCnt="0"/>
      <dgm:spPr/>
    </dgm:pt>
    <dgm:pt modelId="{035E339B-6127-42C2-80B2-80E321753372}" type="pres">
      <dgm:prSet presAssocID="{479EA7B5-BFA6-45BA-9109-E66DCBF1EE8B}" presName="ParentText" presStyleLbl="node1" presStyleIdx="2" presStyleCnt="3">
        <dgm:presLayoutVars>
          <dgm:chMax val="1"/>
          <dgm:chPref val="1"/>
          <dgm:bulletEnabled val="1"/>
        </dgm:presLayoutVars>
      </dgm:prSet>
      <dgm:spPr/>
    </dgm:pt>
  </dgm:ptLst>
  <dgm:cxnLst>
    <dgm:cxn modelId="{292F4E15-1BA1-4590-86BD-3A5242FA7695}" type="presOf" srcId="{D6E11CFC-6D75-4D17-B51E-611CDD601B1B}" destId="{A2E86B02-9792-495A-A887-BC6CE2697D54}" srcOrd="0" destOrd="0" presId="urn:microsoft.com/office/officeart/2005/8/layout/StepDownProcess"/>
    <dgm:cxn modelId="{08FB3C27-7481-495E-9AD6-DCF6480C3CC0}" type="presOf" srcId="{8EE33BBD-48E5-4029-921C-95C184AF7821}" destId="{EAC9BBCF-4864-4314-B986-2FC4BBE2AC41}" srcOrd="0" destOrd="0" presId="urn:microsoft.com/office/officeart/2005/8/layout/StepDownProcess"/>
    <dgm:cxn modelId="{D1FAE867-B827-4817-9E84-283E9740F30D}" srcId="{2E6155AB-246D-4B07-8458-9F2F076300BC}" destId="{479EA7B5-BFA6-45BA-9109-E66DCBF1EE8B}" srcOrd="2" destOrd="0" parTransId="{EF4B9CA9-E3B9-430A-9218-4E88062CDC23}" sibTransId="{5D2A48E9-47AB-4C19-95C8-AFFFB388D2CB}"/>
    <dgm:cxn modelId="{E696B150-B415-4398-9004-42501B39211C}" type="presOf" srcId="{479EA7B5-BFA6-45BA-9109-E66DCBF1EE8B}" destId="{035E339B-6127-42C2-80B2-80E321753372}" srcOrd="0" destOrd="0" presId="urn:microsoft.com/office/officeart/2005/8/layout/StepDownProcess"/>
    <dgm:cxn modelId="{4CACA854-340D-48C2-9D20-087478E1301D}" srcId="{F41448DB-3631-4B92-8E92-B8F6EA61E138}" destId="{D6E11CFC-6D75-4D17-B51E-611CDD601B1B}" srcOrd="0" destOrd="0" parTransId="{472768C0-B0EE-4996-A8DE-41FDFE6E0A5D}" sibTransId="{FB27CEF8-1B76-4579-B261-CC6F4C05AB7E}"/>
    <dgm:cxn modelId="{C5C6D1B3-0325-4AF6-8EA3-8303F4AFFDE2}" type="presOf" srcId="{F41448DB-3631-4B92-8E92-B8F6EA61E138}" destId="{2E0FC7DA-8F6A-444F-9102-4BE09620CBE0}" srcOrd="0" destOrd="0" presId="urn:microsoft.com/office/officeart/2005/8/layout/StepDownProcess"/>
    <dgm:cxn modelId="{9EB124BB-17E1-4824-BEA7-81D4646FE907}" srcId="{2E6155AB-246D-4B07-8458-9F2F076300BC}" destId="{F41448DB-3631-4B92-8E92-B8F6EA61E138}" srcOrd="1" destOrd="0" parTransId="{F1280047-C356-47DD-BFBD-F119D7FDCB80}" sibTransId="{84CF9216-5A27-4388-90BC-3A0EED00B980}"/>
    <dgm:cxn modelId="{D89813D9-0134-4AA1-B023-1A2C08239CB6}" srcId="{2E6155AB-246D-4B07-8458-9F2F076300BC}" destId="{8EE33BBD-48E5-4029-921C-95C184AF7821}" srcOrd="0" destOrd="0" parTransId="{9DADD8C2-EBE9-4D40-954F-E61F9E7CA6A6}" sibTransId="{B877C7C0-29B5-46A1-A172-3F0508F6E3D5}"/>
    <dgm:cxn modelId="{B3B398FA-3BB5-4A90-8411-AE33578B6B24}" type="presOf" srcId="{2E6155AB-246D-4B07-8458-9F2F076300BC}" destId="{D6348D16-8259-4E81-A8CF-A0168CFDF7A0}" srcOrd="0" destOrd="0" presId="urn:microsoft.com/office/officeart/2005/8/layout/StepDownProcess"/>
    <dgm:cxn modelId="{284F6BD8-122B-4D7D-9FFC-874DD6C8AF49}" type="presParOf" srcId="{D6348D16-8259-4E81-A8CF-A0168CFDF7A0}" destId="{BCA082C9-F95D-4BD5-B22B-7407C5F235BE}" srcOrd="0" destOrd="0" presId="urn:microsoft.com/office/officeart/2005/8/layout/StepDownProcess"/>
    <dgm:cxn modelId="{95893922-E807-4611-8657-B91935579BC4}" type="presParOf" srcId="{BCA082C9-F95D-4BD5-B22B-7407C5F235BE}" destId="{CE229D6A-A9A2-4EAB-8671-BED4DEDD0CA0}" srcOrd="0" destOrd="0" presId="urn:microsoft.com/office/officeart/2005/8/layout/StepDownProcess"/>
    <dgm:cxn modelId="{BCF71294-38BA-4A44-B37F-7E11D58B99E8}" type="presParOf" srcId="{BCA082C9-F95D-4BD5-B22B-7407C5F235BE}" destId="{EAC9BBCF-4864-4314-B986-2FC4BBE2AC41}" srcOrd="1" destOrd="0" presId="urn:microsoft.com/office/officeart/2005/8/layout/StepDownProcess"/>
    <dgm:cxn modelId="{C8BA6992-EB4C-4D43-AA14-AAF6FD1CDC69}" type="presParOf" srcId="{BCA082C9-F95D-4BD5-B22B-7407C5F235BE}" destId="{12730B22-C9BE-48F3-915E-A583E2D3A1DE}" srcOrd="2" destOrd="0" presId="urn:microsoft.com/office/officeart/2005/8/layout/StepDownProcess"/>
    <dgm:cxn modelId="{D5A36660-1BF1-4C1B-BDB9-768E7C4A4619}" type="presParOf" srcId="{D6348D16-8259-4E81-A8CF-A0168CFDF7A0}" destId="{0B05BEDF-6439-4794-8541-D842C6F84D2E}" srcOrd="1" destOrd="0" presId="urn:microsoft.com/office/officeart/2005/8/layout/StepDownProcess"/>
    <dgm:cxn modelId="{DFEAA5E6-88FF-4EDA-A7D8-D756CB60AFBA}" type="presParOf" srcId="{D6348D16-8259-4E81-A8CF-A0168CFDF7A0}" destId="{EBA8386B-4E48-4BF6-B792-1168DF31180C}" srcOrd="2" destOrd="0" presId="urn:microsoft.com/office/officeart/2005/8/layout/StepDownProcess"/>
    <dgm:cxn modelId="{8F3260FF-CFDB-4B2B-8392-5B77D4D91BDF}" type="presParOf" srcId="{EBA8386B-4E48-4BF6-B792-1168DF31180C}" destId="{7D40E7A9-432C-4FDB-86E7-FF1B5A030606}" srcOrd="0" destOrd="0" presId="urn:microsoft.com/office/officeart/2005/8/layout/StepDownProcess"/>
    <dgm:cxn modelId="{688B3315-EB88-4390-9C36-0B02D41CA6E9}" type="presParOf" srcId="{EBA8386B-4E48-4BF6-B792-1168DF31180C}" destId="{2E0FC7DA-8F6A-444F-9102-4BE09620CBE0}" srcOrd="1" destOrd="0" presId="urn:microsoft.com/office/officeart/2005/8/layout/StepDownProcess"/>
    <dgm:cxn modelId="{081E107D-0049-47CE-B7D2-86E98B166C9B}" type="presParOf" srcId="{EBA8386B-4E48-4BF6-B792-1168DF31180C}" destId="{A2E86B02-9792-495A-A887-BC6CE2697D54}" srcOrd="2" destOrd="0" presId="urn:microsoft.com/office/officeart/2005/8/layout/StepDownProcess"/>
    <dgm:cxn modelId="{257130A2-EDCB-4452-8583-B4941662DD73}" type="presParOf" srcId="{D6348D16-8259-4E81-A8CF-A0168CFDF7A0}" destId="{A8ADDD3D-12E6-4744-9EFD-3BCCE5C20FC4}" srcOrd="3" destOrd="0" presId="urn:microsoft.com/office/officeart/2005/8/layout/StepDownProcess"/>
    <dgm:cxn modelId="{6AB81EDE-D2B8-49D0-B5C0-13B9C0973F2B}" type="presParOf" srcId="{D6348D16-8259-4E81-A8CF-A0168CFDF7A0}" destId="{3BF55ACF-B019-49D4-A7C8-D6418D868D0E}" srcOrd="4" destOrd="0" presId="urn:microsoft.com/office/officeart/2005/8/layout/StepDownProcess"/>
    <dgm:cxn modelId="{7A5CCE7F-2F47-4212-8881-D77BA8186402}" type="presParOf" srcId="{3BF55ACF-B019-49D4-A7C8-D6418D868D0E}" destId="{035E339B-6127-42C2-80B2-80E321753372}" srcOrd="0" destOrd="0" presId="urn:microsoft.com/office/officeart/2005/8/layout/StepDown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29D6A-A9A2-4EAB-8671-BED4DEDD0CA0}">
      <dsp:nvSpPr>
        <dsp:cNvPr id="0" name=""/>
        <dsp:cNvSpPr/>
      </dsp:nvSpPr>
      <dsp:spPr>
        <a:xfrm rot="5400000">
          <a:off x="1302164" y="1583167"/>
          <a:ext cx="1400175" cy="1594049"/>
        </a:xfrm>
        <a:prstGeom prst="bentUpArrow">
          <a:avLst>
            <a:gd name="adj1" fmla="val 32840"/>
            <a:gd name="adj2" fmla="val 25000"/>
            <a:gd name="adj3" fmla="val 3578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C9BBCF-4864-4314-B986-2FC4BBE2AC41}">
      <dsp:nvSpPr>
        <dsp:cNvPr id="0" name=""/>
        <dsp:cNvSpPr/>
      </dsp:nvSpPr>
      <dsp:spPr>
        <a:xfrm>
          <a:off x="931202" y="31045"/>
          <a:ext cx="2357070" cy="1649872"/>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ar-IQ" sz="6500" kern="1200" dirty="0"/>
            <a:t>غاز</a:t>
          </a:r>
          <a:endParaRPr lang="en-US" sz="6500" kern="1200" dirty="0"/>
        </a:p>
      </dsp:txBody>
      <dsp:txXfrm>
        <a:off x="1011757" y="111600"/>
        <a:ext cx="2195960" cy="1488762"/>
      </dsp:txXfrm>
    </dsp:sp>
    <dsp:sp modelId="{12730B22-C9BE-48F3-915E-A583E2D3A1DE}">
      <dsp:nvSpPr>
        <dsp:cNvPr id="0" name=""/>
        <dsp:cNvSpPr/>
      </dsp:nvSpPr>
      <dsp:spPr>
        <a:xfrm>
          <a:off x="6413691" y="235284"/>
          <a:ext cx="1714308" cy="1333500"/>
        </a:xfrm>
        <a:prstGeom prst="rect">
          <a:avLst/>
        </a:prstGeom>
        <a:noFill/>
        <a:ln>
          <a:noFill/>
        </a:ln>
        <a:effectLst/>
      </dsp:spPr>
      <dsp:style>
        <a:lnRef idx="0">
          <a:scrgbClr r="0" g="0" b="0"/>
        </a:lnRef>
        <a:fillRef idx="0">
          <a:scrgbClr r="0" g="0" b="0"/>
        </a:fillRef>
        <a:effectRef idx="0">
          <a:scrgbClr r="0" g="0" b="0"/>
        </a:effectRef>
        <a:fontRef idx="minor"/>
      </dsp:style>
    </dsp:sp>
    <dsp:sp modelId="{7D40E7A9-432C-4FDB-86E7-FF1B5A030606}">
      <dsp:nvSpPr>
        <dsp:cNvPr id="0" name=""/>
        <dsp:cNvSpPr/>
      </dsp:nvSpPr>
      <dsp:spPr>
        <a:xfrm rot="5400000">
          <a:off x="3256426" y="3436519"/>
          <a:ext cx="1400175" cy="1594049"/>
        </a:xfrm>
        <a:prstGeom prst="bentUpArrow">
          <a:avLst>
            <a:gd name="adj1" fmla="val 32840"/>
            <a:gd name="adj2" fmla="val 25000"/>
            <a:gd name="adj3" fmla="val 3578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0FC7DA-8F6A-444F-9102-4BE09620CBE0}">
      <dsp:nvSpPr>
        <dsp:cNvPr id="0" name=""/>
        <dsp:cNvSpPr/>
      </dsp:nvSpPr>
      <dsp:spPr>
        <a:xfrm>
          <a:off x="2885464" y="1884397"/>
          <a:ext cx="2357070" cy="1649872"/>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ar-IQ" sz="6500" kern="1200" dirty="0"/>
            <a:t>بخار</a:t>
          </a:r>
          <a:endParaRPr lang="en-US" sz="6500" kern="1200" dirty="0"/>
        </a:p>
      </dsp:txBody>
      <dsp:txXfrm>
        <a:off x="2966019" y="1964952"/>
        <a:ext cx="2195960" cy="1488762"/>
      </dsp:txXfrm>
    </dsp:sp>
    <dsp:sp modelId="{A2E86B02-9792-495A-A887-BC6CE2697D54}">
      <dsp:nvSpPr>
        <dsp:cNvPr id="0" name=""/>
        <dsp:cNvSpPr/>
      </dsp:nvSpPr>
      <dsp:spPr>
        <a:xfrm>
          <a:off x="5242535" y="2041750"/>
          <a:ext cx="1714308"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r" defTabSz="1244600">
            <a:lnSpc>
              <a:spcPct val="90000"/>
            </a:lnSpc>
            <a:spcBef>
              <a:spcPct val="0"/>
            </a:spcBef>
            <a:spcAft>
              <a:spcPct val="15000"/>
            </a:spcAft>
            <a:buChar char="•"/>
          </a:pPr>
          <a:endParaRPr lang="en-US" sz="2800" kern="1200" dirty="0"/>
        </a:p>
      </dsp:txBody>
      <dsp:txXfrm>
        <a:off x="5242535" y="2041750"/>
        <a:ext cx="1714308" cy="1333500"/>
      </dsp:txXfrm>
    </dsp:sp>
    <dsp:sp modelId="{035E339B-6127-42C2-80B2-80E321753372}">
      <dsp:nvSpPr>
        <dsp:cNvPr id="0" name=""/>
        <dsp:cNvSpPr/>
      </dsp:nvSpPr>
      <dsp:spPr>
        <a:xfrm>
          <a:off x="4839726" y="3737748"/>
          <a:ext cx="2357070" cy="1649872"/>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ar-IQ" sz="6500" kern="1200" dirty="0"/>
            <a:t>سائل</a:t>
          </a:r>
          <a:endParaRPr lang="en-US" sz="6500" kern="1200" dirty="0"/>
        </a:p>
      </dsp:txBody>
      <dsp:txXfrm>
        <a:off x="4920281" y="3818303"/>
        <a:ext cx="2195960" cy="148876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EA5CF9-7387-4B84-824C-D65977431A69}"/>
              </a:ext>
            </a:extLst>
          </p:cNvPr>
          <p:cNvSpPr>
            <a:spLocks noGrp="1"/>
          </p:cNvSpPr>
          <p:nvPr>
            <p:ph type="hdr" sz="quarter"/>
          </p:nvPr>
        </p:nvSpPr>
        <p:spPr>
          <a:xfrm>
            <a:off x="0" y="0"/>
            <a:ext cx="2986088" cy="481013"/>
          </a:xfrm>
          <a:prstGeom prst="rect">
            <a:avLst/>
          </a:prstGeom>
        </p:spPr>
        <p:txBody>
          <a:bodyPr vert="horz" lIns="91440" tIns="45720" rIns="91440" bIns="45720" rtlCol="0"/>
          <a:lstStyle>
            <a:lvl1pPr algn="l">
              <a:defRPr sz="1200"/>
            </a:lvl1pPr>
          </a:lstStyle>
          <a:p>
            <a:endParaRPr lang="fr-FR"/>
          </a:p>
        </p:txBody>
      </p:sp>
      <p:sp>
        <p:nvSpPr>
          <p:cNvPr id="3" name="Date Placeholder 2">
            <a:extLst>
              <a:ext uri="{FF2B5EF4-FFF2-40B4-BE49-F238E27FC236}">
                <a16:creationId xmlns:a16="http://schemas.microsoft.com/office/drawing/2014/main" id="{D6AD6EA4-EC88-4BFF-AA9A-D309944662FD}"/>
              </a:ext>
            </a:extLst>
          </p:cNvPr>
          <p:cNvSpPr>
            <a:spLocks noGrp="1"/>
          </p:cNvSpPr>
          <p:nvPr>
            <p:ph type="dt" sz="quarter" idx="1"/>
          </p:nvPr>
        </p:nvSpPr>
        <p:spPr>
          <a:xfrm>
            <a:off x="3902075" y="0"/>
            <a:ext cx="2986088" cy="481013"/>
          </a:xfrm>
          <a:prstGeom prst="rect">
            <a:avLst/>
          </a:prstGeom>
        </p:spPr>
        <p:txBody>
          <a:bodyPr vert="horz" lIns="91440" tIns="45720" rIns="91440" bIns="45720" rtlCol="0"/>
          <a:lstStyle>
            <a:lvl1pPr algn="r">
              <a:defRPr sz="1200"/>
            </a:lvl1pPr>
          </a:lstStyle>
          <a:p>
            <a:fld id="{56A17287-D945-4867-8050-60DB1AA94521}" type="datetimeFigureOut">
              <a:rPr lang="fr-FR" smtClean="0"/>
              <a:t>18/01/2020</a:t>
            </a:fld>
            <a:endParaRPr lang="fr-FR"/>
          </a:p>
        </p:txBody>
      </p:sp>
      <p:sp>
        <p:nvSpPr>
          <p:cNvPr id="4" name="Footer Placeholder 3">
            <a:extLst>
              <a:ext uri="{FF2B5EF4-FFF2-40B4-BE49-F238E27FC236}">
                <a16:creationId xmlns:a16="http://schemas.microsoft.com/office/drawing/2014/main" id="{37E543C9-FCC7-464C-BC2D-BD4C70445E56}"/>
              </a:ext>
            </a:extLst>
          </p:cNvPr>
          <p:cNvSpPr>
            <a:spLocks noGrp="1"/>
          </p:cNvSpPr>
          <p:nvPr>
            <p:ph type="ftr" sz="quarter" idx="2"/>
          </p:nvPr>
        </p:nvSpPr>
        <p:spPr>
          <a:xfrm>
            <a:off x="0" y="9126538"/>
            <a:ext cx="2986088" cy="481012"/>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a:extLst>
              <a:ext uri="{FF2B5EF4-FFF2-40B4-BE49-F238E27FC236}">
                <a16:creationId xmlns:a16="http://schemas.microsoft.com/office/drawing/2014/main" id="{B5215CB3-0580-4FE7-95E7-E839D5D64076}"/>
              </a:ext>
            </a:extLst>
          </p:cNvPr>
          <p:cNvSpPr>
            <a:spLocks noGrp="1"/>
          </p:cNvSpPr>
          <p:nvPr>
            <p:ph type="sldNum" sz="quarter" idx="3"/>
          </p:nvPr>
        </p:nvSpPr>
        <p:spPr>
          <a:xfrm>
            <a:off x="3902075" y="9126538"/>
            <a:ext cx="2986088" cy="481012"/>
          </a:xfrm>
          <a:prstGeom prst="rect">
            <a:avLst/>
          </a:prstGeom>
        </p:spPr>
        <p:txBody>
          <a:bodyPr vert="horz" lIns="91440" tIns="45720" rIns="91440" bIns="45720" rtlCol="0" anchor="b"/>
          <a:lstStyle>
            <a:lvl1pPr algn="r">
              <a:defRPr sz="1200"/>
            </a:lvl1pPr>
          </a:lstStyle>
          <a:p>
            <a:fld id="{39B567F6-993E-4AF2-A6DF-3C7CE6C520F0}" type="slidenum">
              <a:rPr lang="fr-FR" smtClean="0"/>
              <a:t>‹#›</a:t>
            </a:fld>
            <a:endParaRPr lang="fr-FR"/>
          </a:p>
        </p:txBody>
      </p:sp>
    </p:spTree>
    <p:extLst>
      <p:ext uri="{BB962C8B-B14F-4D97-AF65-F5344CB8AC3E}">
        <p14:creationId xmlns:p14="http://schemas.microsoft.com/office/powerpoint/2010/main" val="231643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5558" cy="482046"/>
          </a:xfrm>
          <a:prstGeom prst="rect">
            <a:avLst/>
          </a:prstGeom>
        </p:spPr>
        <p:txBody>
          <a:bodyPr vert="horz" lIns="94265" tIns="47133" rIns="94265" bIns="47133" rtlCol="0"/>
          <a:lstStyle>
            <a:lvl1pPr algn="l">
              <a:defRPr sz="1200"/>
            </a:lvl1pPr>
          </a:lstStyle>
          <a:p>
            <a:endParaRPr lang="fr-FR"/>
          </a:p>
        </p:txBody>
      </p:sp>
      <p:sp>
        <p:nvSpPr>
          <p:cNvPr id="3" name="Espace réservé de la date 2"/>
          <p:cNvSpPr>
            <a:spLocks noGrp="1"/>
          </p:cNvSpPr>
          <p:nvPr>
            <p:ph type="dt" idx="1"/>
          </p:nvPr>
        </p:nvSpPr>
        <p:spPr>
          <a:xfrm>
            <a:off x="3902597" y="0"/>
            <a:ext cx="2985558" cy="482046"/>
          </a:xfrm>
          <a:prstGeom prst="rect">
            <a:avLst/>
          </a:prstGeom>
        </p:spPr>
        <p:txBody>
          <a:bodyPr vert="horz" lIns="94265" tIns="47133" rIns="94265" bIns="47133" rtlCol="0"/>
          <a:lstStyle>
            <a:lvl1pPr algn="r">
              <a:defRPr sz="1200"/>
            </a:lvl1pPr>
          </a:lstStyle>
          <a:p>
            <a:fld id="{B0F41FB0-215E-48E0-8AB5-6D5811981C45}" type="datetimeFigureOut">
              <a:rPr lang="fr-FR" smtClean="0"/>
              <a:t>18/01/2020</a:t>
            </a:fld>
            <a:endParaRPr lang="fr-FR"/>
          </a:p>
        </p:txBody>
      </p:sp>
      <p:sp>
        <p:nvSpPr>
          <p:cNvPr id="4" name="Espace réservé de l'image des diapositives 3"/>
          <p:cNvSpPr>
            <a:spLocks noGrp="1" noRot="1" noChangeAspect="1"/>
          </p:cNvSpPr>
          <p:nvPr>
            <p:ph type="sldImg" idx="2"/>
          </p:nvPr>
        </p:nvSpPr>
        <p:spPr>
          <a:xfrm>
            <a:off x="563563" y="1201738"/>
            <a:ext cx="5762625" cy="3241675"/>
          </a:xfrm>
          <a:prstGeom prst="rect">
            <a:avLst/>
          </a:prstGeom>
          <a:noFill/>
          <a:ln w="12700">
            <a:solidFill>
              <a:prstClr val="black"/>
            </a:solidFill>
          </a:ln>
        </p:spPr>
        <p:txBody>
          <a:bodyPr vert="horz" lIns="94265" tIns="47133" rIns="94265" bIns="47133" rtlCol="0" anchor="ctr"/>
          <a:lstStyle/>
          <a:p>
            <a:endParaRPr lang="fr-FR"/>
          </a:p>
        </p:txBody>
      </p:sp>
      <p:sp>
        <p:nvSpPr>
          <p:cNvPr id="5" name="Espace réservé des notes 4"/>
          <p:cNvSpPr>
            <a:spLocks noGrp="1"/>
          </p:cNvSpPr>
          <p:nvPr>
            <p:ph type="body" sz="quarter" idx="3"/>
          </p:nvPr>
        </p:nvSpPr>
        <p:spPr>
          <a:xfrm>
            <a:off x="688975" y="4623633"/>
            <a:ext cx="5511800" cy="3782973"/>
          </a:xfrm>
          <a:prstGeom prst="rect">
            <a:avLst/>
          </a:prstGeom>
        </p:spPr>
        <p:txBody>
          <a:bodyPr vert="horz" lIns="94265" tIns="47133" rIns="94265" bIns="47133"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125506"/>
            <a:ext cx="2985558" cy="482045"/>
          </a:xfrm>
          <a:prstGeom prst="rect">
            <a:avLst/>
          </a:prstGeom>
        </p:spPr>
        <p:txBody>
          <a:bodyPr vert="horz" lIns="94265" tIns="47133" rIns="94265" bIns="47133"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02597" y="9125506"/>
            <a:ext cx="2985558" cy="482045"/>
          </a:xfrm>
          <a:prstGeom prst="rect">
            <a:avLst/>
          </a:prstGeom>
        </p:spPr>
        <p:txBody>
          <a:bodyPr vert="horz" lIns="94265" tIns="47133" rIns="94265" bIns="47133" rtlCol="0" anchor="b"/>
          <a:lstStyle>
            <a:lvl1pPr algn="r">
              <a:defRPr sz="1200"/>
            </a:lvl1pPr>
          </a:lstStyle>
          <a:p>
            <a:fld id="{5D144B3C-C079-4EEB-82CE-A925F19D1381}" type="slidenum">
              <a:rPr lang="fr-FR" smtClean="0"/>
              <a:t>‹#›</a:t>
            </a:fld>
            <a:endParaRPr lang="fr-FR"/>
          </a:p>
        </p:txBody>
      </p:sp>
    </p:spTree>
    <p:extLst>
      <p:ext uri="{BB962C8B-B14F-4D97-AF65-F5344CB8AC3E}">
        <p14:creationId xmlns:p14="http://schemas.microsoft.com/office/powerpoint/2010/main" val="425434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IQ" dirty="0"/>
              <a:t>تتواجد المواد النقية في الطبيعة بثلاث اطوار وذلك تبعا لدرجة الحرارة و الضغط المسلط عليها </a:t>
            </a:r>
          </a:p>
          <a:p>
            <a:pPr algn="r"/>
            <a:endParaRPr lang="ar-IQ" dirty="0"/>
          </a:p>
          <a:p>
            <a:pPr algn="r"/>
            <a:r>
              <a:rPr lang="ar-IQ" dirty="0"/>
              <a:t>الغاز بمعزل عن </a:t>
            </a:r>
            <a:r>
              <a:rPr lang="ar-IQ" dirty="0" err="1"/>
              <a:t>التاين</a:t>
            </a:r>
            <a:r>
              <a:rPr lang="ar-IQ" dirty="0"/>
              <a:t> وغيرها من </a:t>
            </a:r>
            <a:r>
              <a:rPr lang="ar-IQ" dirty="0" err="1"/>
              <a:t>التاثيرات</a:t>
            </a:r>
            <a:r>
              <a:rPr lang="ar-IQ" dirty="0"/>
              <a:t> فانه ينجز شكلا واحدا من الشغل وهو الشغل الميكانيكي</a:t>
            </a:r>
            <a:endParaRPr lang="fr-FR" dirty="0"/>
          </a:p>
        </p:txBody>
      </p:sp>
      <p:sp>
        <p:nvSpPr>
          <p:cNvPr id="4" name="Slide Number Placeholder 3"/>
          <p:cNvSpPr>
            <a:spLocks noGrp="1"/>
          </p:cNvSpPr>
          <p:nvPr>
            <p:ph type="sldNum" sz="quarter" idx="10"/>
          </p:nvPr>
        </p:nvSpPr>
        <p:spPr/>
        <p:txBody>
          <a:bodyPr/>
          <a:lstStyle/>
          <a:p>
            <a:fld id="{5D144B3C-C079-4EEB-82CE-A925F19D1381}" type="slidenum">
              <a:rPr lang="fr-FR" smtClean="0"/>
              <a:t>1</a:t>
            </a:fld>
            <a:endParaRPr lang="fr-FR"/>
          </a:p>
        </p:txBody>
      </p:sp>
    </p:spTree>
    <p:extLst>
      <p:ext uri="{BB962C8B-B14F-4D97-AF65-F5344CB8AC3E}">
        <p14:creationId xmlns:p14="http://schemas.microsoft.com/office/powerpoint/2010/main" val="1824392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IQ" dirty="0"/>
              <a:t>الشرط الكيميائي هو ان يكون تركيبها الكيميائي ثابت في جميع الاطوار</a:t>
            </a:r>
          </a:p>
          <a:p>
            <a:pPr algn="r"/>
            <a:r>
              <a:rPr lang="ar-IQ" dirty="0" err="1"/>
              <a:t>الفيزياوي</a:t>
            </a:r>
            <a:r>
              <a:rPr lang="ar-IQ" dirty="0"/>
              <a:t> </a:t>
            </a:r>
            <a:r>
              <a:rPr lang="ar-IQ" dirty="0" err="1"/>
              <a:t>اى</a:t>
            </a:r>
            <a:r>
              <a:rPr lang="ar-IQ" dirty="0"/>
              <a:t> ينجز عليها نمط واحد من الشغل وهو الشغل الميكانيكي</a:t>
            </a:r>
          </a:p>
          <a:p>
            <a:pPr algn="r"/>
            <a:r>
              <a:rPr lang="ar-IQ" dirty="0"/>
              <a:t>امثلة على المواد النقية : أي مادتين يختلطان مع بعض ينتج عنهما مادة لها خواص كيميائية متماثلة يمكن تسميتها مادة نقية</a:t>
            </a:r>
          </a:p>
          <a:p>
            <a:pPr algn="r"/>
            <a:r>
              <a:rPr lang="ar-IQ" dirty="0"/>
              <a:t>مثل الثلج مع الماء و الهواء هو خليط من الغازات مع ذلك هو مادة نقية</a:t>
            </a:r>
          </a:p>
          <a:p>
            <a:pPr algn="r"/>
            <a:r>
              <a:rPr lang="ar-IQ" dirty="0"/>
              <a:t>لكن لو برد خليط الهواء فيحتمل ان يتم تكثيف احد الغازات فيفقد حينئذ صفة النقاوة </a:t>
            </a:r>
          </a:p>
        </p:txBody>
      </p:sp>
      <p:sp>
        <p:nvSpPr>
          <p:cNvPr id="4" name="Slide Number Placeholder 3"/>
          <p:cNvSpPr>
            <a:spLocks noGrp="1"/>
          </p:cNvSpPr>
          <p:nvPr>
            <p:ph type="sldNum" sz="quarter" idx="10"/>
          </p:nvPr>
        </p:nvSpPr>
        <p:spPr/>
        <p:txBody>
          <a:bodyPr/>
          <a:lstStyle/>
          <a:p>
            <a:fld id="{5D144B3C-C079-4EEB-82CE-A925F19D1381}" type="slidenum">
              <a:rPr lang="fr-FR" smtClean="0"/>
              <a:t>2</a:t>
            </a:fld>
            <a:endParaRPr lang="fr-FR"/>
          </a:p>
        </p:txBody>
      </p:sp>
    </p:spTree>
    <p:extLst>
      <p:ext uri="{BB962C8B-B14F-4D97-AF65-F5344CB8AC3E}">
        <p14:creationId xmlns:p14="http://schemas.microsoft.com/office/powerpoint/2010/main" val="2669351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IQ" dirty="0"/>
              <a:t>الصلبة: المسافة الفاصلة بين الجزيئات صغيرة لذلك قوى التجاذب كبيرة ومقدار الحركة المسموحة هي اهتزازية حول نقطة الاتزان  (له شكل وحجم ثابتين)..... تسخين الصلب يعني إعطاء طاقة إضافية للجزيئات فتزداد بذلك سرعة اهتزازها.... يحصل تمدد.... متابعة التسخين يزداد الاهتزاز الجزيئات تترك مواقعها ,,, تسمى هذه الحرارة (الحرارة الكامنة للانصهار)</a:t>
            </a:r>
          </a:p>
          <a:p>
            <a:pPr algn="r"/>
            <a:endParaRPr lang="ar-IQ" dirty="0"/>
          </a:p>
          <a:p>
            <a:pPr algn="r"/>
            <a:r>
              <a:rPr lang="ar-IQ" dirty="0"/>
              <a:t>السائلة: المسافة الفاصلة بين الجزيئات اكبر مما عليه في الصلبة.... الجزيئات غير مقيدة بل تتحرك ضمن حجم السائل (له حجم ثابت فقط لماذا) هذا يعود الى قوى التجاذب المتبادلة بين الجزيئات الموجودة ضمن سطح السائل حيث محصلة القوى تكون الى الداخل (تسمى الشد السطحي) </a:t>
            </a:r>
          </a:p>
          <a:p>
            <a:pPr algn="r"/>
            <a:endParaRPr lang="ar-IQ" dirty="0"/>
          </a:p>
          <a:p>
            <a:pPr algn="r"/>
            <a:r>
              <a:rPr lang="ar-IQ" dirty="0"/>
              <a:t>التبخر متى يحصل...... </a:t>
            </a:r>
            <a:endParaRPr lang="fr-FR" dirty="0"/>
          </a:p>
          <a:p>
            <a:pPr algn="r"/>
            <a:r>
              <a:rPr lang="ar-IQ" dirty="0"/>
              <a:t>تبخر طبيعي يحصل عندما متوسط الطاقة الحرارية للجزيئات يقل ودرجة حرارة السائل تنخفض..... يسبب تبريد</a:t>
            </a:r>
          </a:p>
          <a:p>
            <a:pPr algn="r"/>
            <a:r>
              <a:rPr lang="ar-IQ" dirty="0"/>
              <a:t>تبخر بسبب تسخين السائل تكون درجة حرارة السائل اكبر من التبريد</a:t>
            </a:r>
            <a:endParaRPr lang="fr-FR" dirty="0"/>
          </a:p>
          <a:p>
            <a:pPr algn="r"/>
            <a:r>
              <a:rPr lang="ar-IQ" dirty="0"/>
              <a:t>معدل التبخر للسائل يزداد عند زيادة درجة الحرارة ..... و انخفاض الضغط المسلط...... هنا تصل الى نقطة الغليان....اذن مقدار الشغل اللازم لفصل جزيئات السائل عن بعضها هي مقدار الحرارة الكامنة للتبخر</a:t>
            </a:r>
          </a:p>
          <a:p>
            <a:pPr algn="r"/>
            <a:endParaRPr lang="ar-IQ" dirty="0"/>
          </a:p>
          <a:p>
            <a:pPr algn="r"/>
            <a:r>
              <a:rPr lang="ar-IQ" dirty="0"/>
              <a:t>حجم واحد سنتمتر مكعب من الماء عندما يتحول الى بخار يشغل حجم مساوي الى 1600 سنتمتر مكعب يعني تقريبا 12 مرة</a:t>
            </a:r>
          </a:p>
          <a:p>
            <a:pPr algn="r"/>
            <a:endParaRPr lang="ar-IQ" dirty="0"/>
          </a:p>
          <a:p>
            <a:pPr algn="r"/>
            <a:r>
              <a:rPr lang="ar-IQ" dirty="0"/>
              <a:t>الحالة الغازية: المسافة الفاصلة بين الجزيئات اكبر بكثير مما هو عليه الحال في السوائل بحيث تكون جزيئات الغاز حرة الحركة في كل الفضاء الذي يشغله الغاز (حجم وشكل غير ثابتين) </a:t>
            </a:r>
          </a:p>
          <a:p>
            <a:pPr algn="r"/>
            <a:endParaRPr lang="fr-FR" dirty="0"/>
          </a:p>
        </p:txBody>
      </p:sp>
      <p:sp>
        <p:nvSpPr>
          <p:cNvPr id="4" name="Slide Number Placeholder 3"/>
          <p:cNvSpPr>
            <a:spLocks noGrp="1"/>
          </p:cNvSpPr>
          <p:nvPr>
            <p:ph type="sldNum" sz="quarter" idx="10"/>
          </p:nvPr>
        </p:nvSpPr>
        <p:spPr/>
        <p:txBody>
          <a:bodyPr/>
          <a:lstStyle/>
          <a:p>
            <a:fld id="{5D144B3C-C079-4EEB-82CE-A925F19D1381}" type="slidenum">
              <a:rPr lang="fr-FR" smtClean="0"/>
              <a:t>3</a:t>
            </a:fld>
            <a:endParaRPr lang="fr-FR"/>
          </a:p>
        </p:txBody>
      </p:sp>
    </p:spTree>
    <p:extLst>
      <p:ext uri="{BB962C8B-B14F-4D97-AF65-F5344CB8AC3E}">
        <p14:creationId xmlns:p14="http://schemas.microsoft.com/office/powerpoint/2010/main" val="4031974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IQ" dirty="0"/>
              <a:t>الدرجة الحرجة .. هي الدرجة الحرارية التي </a:t>
            </a:r>
            <a:r>
              <a:rPr lang="ar-IQ" dirty="0" err="1"/>
              <a:t>لايمكن</a:t>
            </a:r>
            <a:r>
              <a:rPr lang="ar-IQ" dirty="0"/>
              <a:t> فوقها تسييل الغاز مهما كان الضغط المسلط عليه</a:t>
            </a:r>
            <a:endParaRPr lang="fr-FR" dirty="0"/>
          </a:p>
        </p:txBody>
      </p:sp>
      <p:sp>
        <p:nvSpPr>
          <p:cNvPr id="4" name="Slide Number Placeholder 3"/>
          <p:cNvSpPr>
            <a:spLocks noGrp="1"/>
          </p:cNvSpPr>
          <p:nvPr>
            <p:ph type="sldNum" sz="quarter" idx="10"/>
          </p:nvPr>
        </p:nvSpPr>
        <p:spPr/>
        <p:txBody>
          <a:bodyPr/>
          <a:lstStyle/>
          <a:p>
            <a:fld id="{5D144B3C-C079-4EEB-82CE-A925F19D1381}" type="slidenum">
              <a:rPr lang="fr-FR" smtClean="0"/>
              <a:t>6</a:t>
            </a:fld>
            <a:endParaRPr lang="fr-FR"/>
          </a:p>
        </p:txBody>
      </p:sp>
    </p:spTree>
    <p:extLst>
      <p:ext uri="{BB962C8B-B14F-4D97-AF65-F5344CB8AC3E}">
        <p14:creationId xmlns:p14="http://schemas.microsoft.com/office/powerpoint/2010/main" val="2294242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IQ" dirty="0"/>
              <a:t>المواد النقية </a:t>
            </a:r>
            <a:r>
              <a:rPr lang="ar-IQ" dirty="0" err="1"/>
              <a:t>لاتسلك</a:t>
            </a:r>
            <a:r>
              <a:rPr lang="ar-IQ" dirty="0"/>
              <a:t> جميعها نفس السلوك</a:t>
            </a:r>
          </a:p>
          <a:p>
            <a:pPr algn="r"/>
            <a:r>
              <a:rPr lang="ar-IQ" dirty="0"/>
              <a:t> المثال تحول من الحالة الصلبة الى السائلة تتم هذه العملية عند نقطة الانصهار </a:t>
            </a:r>
          </a:p>
          <a:p>
            <a:pPr algn="r"/>
            <a:r>
              <a:rPr lang="ar-IQ" dirty="0"/>
              <a:t>نقطة الانصهار تعتمد على مقدار الضغط المسلط عليها </a:t>
            </a:r>
          </a:p>
          <a:p>
            <a:pPr algn="r"/>
            <a:r>
              <a:rPr lang="ar-IQ" dirty="0"/>
              <a:t>لدينا مادة يتمدد حجمها عندما تنصهر,,,,,, كلما زاد الضغط ارتفعت نقطة انصهارها</a:t>
            </a:r>
          </a:p>
          <a:p>
            <a:pPr marL="0" marR="0" lvl="0" indent="0" algn="r" defTabSz="914400" rtl="0" eaLnBrk="1" fontAlgn="auto" latinLnBrk="0" hangingPunct="1">
              <a:lnSpc>
                <a:spcPct val="100000"/>
              </a:lnSpc>
              <a:spcBef>
                <a:spcPts val="0"/>
              </a:spcBef>
              <a:spcAft>
                <a:spcPts val="0"/>
              </a:spcAft>
              <a:buClrTx/>
              <a:buSzTx/>
              <a:buFontTx/>
              <a:buNone/>
              <a:tabLst/>
              <a:defRPr/>
            </a:pPr>
            <a:r>
              <a:rPr lang="ar-IQ" dirty="0"/>
              <a:t>مادة يتقلص حجمها عندما تنصهر (الجليد),,,,,, كلما زاد الضغط انخفضت نقطة انصهارها</a:t>
            </a:r>
          </a:p>
          <a:p>
            <a:pPr algn="r"/>
            <a:endParaRPr lang="ar-IQ" dirty="0"/>
          </a:p>
          <a:p>
            <a:pPr algn="r"/>
            <a:endParaRPr lang="fr-FR" dirty="0"/>
          </a:p>
        </p:txBody>
      </p:sp>
      <p:sp>
        <p:nvSpPr>
          <p:cNvPr id="4" name="Slide Number Placeholder 3"/>
          <p:cNvSpPr>
            <a:spLocks noGrp="1"/>
          </p:cNvSpPr>
          <p:nvPr>
            <p:ph type="sldNum" sz="quarter" idx="10"/>
          </p:nvPr>
        </p:nvSpPr>
        <p:spPr/>
        <p:txBody>
          <a:bodyPr/>
          <a:lstStyle/>
          <a:p>
            <a:fld id="{5D144B3C-C079-4EEB-82CE-A925F19D1381}" type="slidenum">
              <a:rPr lang="fr-FR" smtClean="0"/>
              <a:t>7</a:t>
            </a:fld>
            <a:endParaRPr lang="fr-FR"/>
          </a:p>
        </p:txBody>
      </p:sp>
    </p:spTree>
    <p:extLst>
      <p:ext uri="{BB962C8B-B14F-4D97-AF65-F5344CB8AC3E}">
        <p14:creationId xmlns:p14="http://schemas.microsoft.com/office/powerpoint/2010/main" val="3131736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IQ" dirty="0"/>
              <a:t>منحني الانصهار:  </a:t>
            </a:r>
          </a:p>
          <a:p>
            <a:pPr algn="r"/>
            <a:r>
              <a:rPr lang="ar-IQ" dirty="0"/>
              <a:t>منحني التسامي: ضغط بخار المادة الصلبة</a:t>
            </a:r>
          </a:p>
          <a:p>
            <a:pPr algn="r"/>
            <a:r>
              <a:rPr lang="ar-IQ" dirty="0"/>
              <a:t>منحني التبخر: ضغط بخار السائل.... المنحني ينتهي عند الدرجة الحرجة بعد هذه الدرجة يتحول الى غاز</a:t>
            </a:r>
          </a:p>
          <a:p>
            <a:pPr algn="r"/>
            <a:r>
              <a:rPr lang="ar-IQ" dirty="0" err="1"/>
              <a:t>لايمكن</a:t>
            </a:r>
            <a:r>
              <a:rPr lang="ar-IQ" dirty="0"/>
              <a:t> ان توجد اكثر من ثلاث حالات للمادة في ان واحد</a:t>
            </a:r>
          </a:p>
          <a:p>
            <a:pPr algn="r"/>
            <a:r>
              <a:rPr lang="ar-IQ" dirty="0"/>
              <a:t> </a:t>
            </a:r>
          </a:p>
          <a:p>
            <a:pPr algn="r"/>
            <a:endParaRPr lang="fr-FR" dirty="0"/>
          </a:p>
        </p:txBody>
      </p:sp>
      <p:sp>
        <p:nvSpPr>
          <p:cNvPr id="4" name="Slide Number Placeholder 3"/>
          <p:cNvSpPr>
            <a:spLocks noGrp="1"/>
          </p:cNvSpPr>
          <p:nvPr>
            <p:ph type="sldNum" sz="quarter" idx="10"/>
          </p:nvPr>
        </p:nvSpPr>
        <p:spPr/>
        <p:txBody>
          <a:bodyPr/>
          <a:lstStyle/>
          <a:p>
            <a:fld id="{5D144B3C-C079-4EEB-82CE-A925F19D1381}" type="slidenum">
              <a:rPr lang="fr-FR" smtClean="0"/>
              <a:t>8</a:t>
            </a:fld>
            <a:endParaRPr lang="fr-FR"/>
          </a:p>
        </p:txBody>
      </p:sp>
    </p:spTree>
    <p:extLst>
      <p:ext uri="{BB962C8B-B14F-4D97-AF65-F5344CB8AC3E}">
        <p14:creationId xmlns:p14="http://schemas.microsoft.com/office/powerpoint/2010/main" val="2632904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IQ" dirty="0"/>
              <a:t>للماء سلوك شاذ عن غالبية المواد في الطبيعة</a:t>
            </a:r>
          </a:p>
          <a:p>
            <a:pPr algn="r"/>
            <a:r>
              <a:rPr lang="ar-IQ" dirty="0"/>
              <a:t>زيادة الضغط تؤدي الى انصهار الجليد في درجة حرارية اقل من الصفر المئوي</a:t>
            </a:r>
          </a:p>
          <a:p>
            <a:pPr algn="r"/>
            <a:r>
              <a:rPr lang="ar-IQ" dirty="0"/>
              <a:t>أي انه يمكن التجميد من خلال تقليل الضغط</a:t>
            </a:r>
          </a:p>
          <a:p>
            <a:pPr algn="r"/>
            <a:r>
              <a:rPr lang="ar-IQ" dirty="0"/>
              <a:t>التجميد بواسطة التفريغ مثل الخضروات الورقية (استغلال الرطوبة الموجودة على سطح الورق) </a:t>
            </a:r>
            <a:endParaRPr lang="fr-FR" dirty="0"/>
          </a:p>
        </p:txBody>
      </p:sp>
      <p:sp>
        <p:nvSpPr>
          <p:cNvPr id="4" name="Slide Number Placeholder 3"/>
          <p:cNvSpPr>
            <a:spLocks noGrp="1"/>
          </p:cNvSpPr>
          <p:nvPr>
            <p:ph type="sldNum" sz="quarter" idx="10"/>
          </p:nvPr>
        </p:nvSpPr>
        <p:spPr/>
        <p:txBody>
          <a:bodyPr/>
          <a:lstStyle/>
          <a:p>
            <a:fld id="{5D144B3C-C079-4EEB-82CE-A925F19D1381}" type="slidenum">
              <a:rPr lang="fr-FR" smtClean="0"/>
              <a:t>9</a:t>
            </a:fld>
            <a:endParaRPr lang="fr-FR"/>
          </a:p>
        </p:txBody>
      </p:sp>
    </p:spTree>
    <p:extLst>
      <p:ext uri="{BB962C8B-B14F-4D97-AF65-F5344CB8AC3E}">
        <p14:creationId xmlns:p14="http://schemas.microsoft.com/office/powerpoint/2010/main" val="687829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fr-FR"/>
              <a:t>Modifiez le style du titre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AAAE35AE-B685-41DB-B6F5-A28002C571D4}" type="datetime1">
              <a:rPr lang="en-US" smtClean="0"/>
              <a:t>1/18/2020</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r>
              <a:rPr lang="en-US"/>
              <a:t>Thermodynamic Courses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8D08862-91B3-4878-B58A-9542DE0AE12C}" type="datetime1">
              <a:rPr lang="en-US" smtClean="0"/>
              <a:t>1/18/2020</a:t>
            </a:fld>
            <a:endParaRPr lang="en-US" dirty="0"/>
          </a:p>
        </p:txBody>
      </p:sp>
      <p:sp>
        <p:nvSpPr>
          <p:cNvPr id="6" name="Footer Placeholder 5"/>
          <p:cNvSpPr>
            <a:spLocks noGrp="1"/>
          </p:cNvSpPr>
          <p:nvPr>
            <p:ph type="ftr" sz="quarter" idx="11"/>
          </p:nvPr>
        </p:nvSpPr>
        <p:spPr/>
        <p:txBody>
          <a:bodyPr/>
          <a:lstStyle/>
          <a:p>
            <a:r>
              <a:rPr lang="en-US"/>
              <a:t>Thermodynamic Courses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FB952142-7EEA-4F7C-82F0-33B3CBED2E5C}" type="datetime1">
              <a:rPr lang="en-US" smtClean="0"/>
              <a:t>1/18/2020</a:t>
            </a:fld>
            <a:endParaRPr lang="en-US" dirty="0"/>
          </a:p>
        </p:txBody>
      </p:sp>
      <p:sp>
        <p:nvSpPr>
          <p:cNvPr id="5" name="Footer Placeholder 4"/>
          <p:cNvSpPr>
            <a:spLocks noGrp="1"/>
          </p:cNvSpPr>
          <p:nvPr>
            <p:ph type="ftr" sz="quarter" idx="11"/>
          </p:nvPr>
        </p:nvSpPr>
        <p:spPr/>
        <p:txBody>
          <a:bodyPr/>
          <a:lstStyle/>
          <a:p>
            <a:r>
              <a:rPr lang="en-US"/>
              <a:t>Thermodynamic Courses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39B3174-561C-4671-8BF7-EF3747393E7A}" type="datetime1">
              <a:rPr lang="en-US" smtClean="0"/>
              <a:t>1/18/2020</a:t>
            </a:fld>
            <a:endParaRPr lang="en-US" dirty="0"/>
          </a:p>
        </p:txBody>
      </p:sp>
      <p:sp>
        <p:nvSpPr>
          <p:cNvPr id="5" name="Footer Placeholder 4"/>
          <p:cNvSpPr>
            <a:spLocks noGrp="1"/>
          </p:cNvSpPr>
          <p:nvPr>
            <p:ph type="ftr" sz="quarter" idx="11"/>
          </p:nvPr>
        </p:nvSpPr>
        <p:spPr/>
        <p:txBody>
          <a:bodyPr/>
          <a:lstStyle/>
          <a:p>
            <a:r>
              <a:rPr lang="en-US"/>
              <a:t>Thermodynamic Courses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800E6B3-5D4B-4206-902A-8A57BAC7FC00}" type="datetime1">
              <a:rPr lang="en-US" smtClean="0"/>
              <a:t>1/18/2020</a:t>
            </a:fld>
            <a:endParaRPr lang="en-US" dirty="0"/>
          </a:p>
        </p:txBody>
      </p:sp>
      <p:sp>
        <p:nvSpPr>
          <p:cNvPr id="5" name="Footer Placeholder 4"/>
          <p:cNvSpPr>
            <a:spLocks noGrp="1"/>
          </p:cNvSpPr>
          <p:nvPr>
            <p:ph type="ftr" sz="quarter" idx="11"/>
          </p:nvPr>
        </p:nvSpPr>
        <p:spPr/>
        <p:txBody>
          <a:bodyPr/>
          <a:lstStyle/>
          <a:p>
            <a:r>
              <a:rPr lang="en-US"/>
              <a:t>Thermodynamic Courses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B59B685-2BA1-4EDD-8A21-FEFEE7C74B2C}" type="datetime1">
              <a:rPr lang="en-US" smtClean="0"/>
              <a:t>1/18/2020</a:t>
            </a:fld>
            <a:endParaRPr lang="en-US" dirty="0"/>
          </a:p>
        </p:txBody>
      </p:sp>
      <p:sp>
        <p:nvSpPr>
          <p:cNvPr id="5" name="Footer Placeholder 4"/>
          <p:cNvSpPr>
            <a:spLocks noGrp="1"/>
          </p:cNvSpPr>
          <p:nvPr>
            <p:ph type="ftr" sz="quarter" idx="11"/>
          </p:nvPr>
        </p:nvSpPr>
        <p:spPr/>
        <p:txBody>
          <a:bodyPr/>
          <a:lstStyle/>
          <a:p>
            <a:r>
              <a:rPr lang="en-US"/>
              <a:t>Thermodynamic Courses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F8E4296-4D2D-4EF4-BF4E-14EC46522577}" type="datetime1">
              <a:rPr lang="en-US" smtClean="0"/>
              <a:t>1/18/2020</a:t>
            </a:fld>
            <a:endParaRPr lang="en-US" dirty="0"/>
          </a:p>
        </p:txBody>
      </p:sp>
      <p:sp>
        <p:nvSpPr>
          <p:cNvPr id="5" name="Footer Placeholder 4"/>
          <p:cNvSpPr>
            <a:spLocks noGrp="1"/>
          </p:cNvSpPr>
          <p:nvPr>
            <p:ph type="ftr" sz="quarter" idx="11"/>
          </p:nvPr>
        </p:nvSpPr>
        <p:spPr/>
        <p:txBody>
          <a:bodyPr/>
          <a:lstStyle/>
          <a:p>
            <a:r>
              <a:rPr lang="en-US"/>
              <a:t>Thermodynamic Courses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38D9E3D-BC55-4956-92AD-8429618FDF1A}" type="datetime1">
              <a:rPr lang="en-US" smtClean="0"/>
              <a:t>1/18/2020</a:t>
            </a:fld>
            <a:endParaRPr lang="en-US" dirty="0"/>
          </a:p>
        </p:txBody>
      </p:sp>
      <p:sp>
        <p:nvSpPr>
          <p:cNvPr id="5" name="Footer Placeholder 4"/>
          <p:cNvSpPr>
            <a:spLocks noGrp="1"/>
          </p:cNvSpPr>
          <p:nvPr>
            <p:ph type="ftr" sz="quarter" idx="11"/>
          </p:nvPr>
        </p:nvSpPr>
        <p:spPr/>
        <p:txBody>
          <a:bodyPr/>
          <a:lstStyle/>
          <a:p>
            <a:r>
              <a:rPr lang="en-US"/>
              <a:t>Thermodynamic Courses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A4F84C0-F77B-4000-8898-A8F977CEAC75}" type="datetime1">
              <a:rPr lang="en-US" smtClean="0"/>
              <a:t>1/18/2020</a:t>
            </a:fld>
            <a:endParaRPr lang="en-US" dirty="0"/>
          </a:p>
        </p:txBody>
      </p:sp>
      <p:sp>
        <p:nvSpPr>
          <p:cNvPr id="5" name="Footer Placeholder 4"/>
          <p:cNvSpPr>
            <a:spLocks noGrp="1"/>
          </p:cNvSpPr>
          <p:nvPr>
            <p:ph type="ftr" sz="quarter" idx="11"/>
          </p:nvPr>
        </p:nvSpPr>
        <p:spPr/>
        <p:txBody>
          <a:bodyPr/>
          <a:lstStyle/>
          <a:p>
            <a:r>
              <a:rPr lang="en-US"/>
              <a:t>Thermodynamic Courses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fr-FR" dirty="0"/>
              <a:t>Modifiez le style du titre</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atin typeface="Times New Roman" panose="02020603050405020304" pitchFamily="18" charset="0"/>
                <a:cs typeface="Times New Roman" panose="02020603050405020304" pitchFamily="18" charset="0"/>
              </a:defRPr>
            </a:lvl1pPr>
            <a:lvl2pPr>
              <a:buClr>
                <a:schemeClr val="accent1">
                  <a:lumMod val="75000"/>
                </a:schemeClr>
              </a:buClr>
              <a:defRPr>
                <a:latin typeface="+mj-lt"/>
              </a:defRPr>
            </a:lvl2pPr>
            <a:lvl3pPr>
              <a:buClr>
                <a:schemeClr val="accent1">
                  <a:lumMod val="75000"/>
                </a:schemeClr>
              </a:buClr>
              <a:defRPr>
                <a:latin typeface="+mj-lt"/>
              </a:defRPr>
            </a:lvl3pPr>
            <a:lvl4pPr>
              <a:buClr>
                <a:schemeClr val="accent1">
                  <a:lumMod val="75000"/>
                </a:schemeClr>
              </a:buClr>
              <a:defRPr>
                <a:latin typeface="+mj-lt"/>
              </a:defRPr>
            </a:lvl4pPr>
            <a:lvl5pPr>
              <a:buClr>
                <a:schemeClr val="accent1">
                  <a:lumMod val="75000"/>
                </a:schemeClr>
              </a:buClr>
              <a:defRPr>
                <a:latin typeface="+mj-lt"/>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136C54ED-9DFB-4183-98FE-5F77EDD8DAA0}" type="datetime1">
              <a:rPr lang="en-US" smtClean="0"/>
              <a:t>1/18/2020</a:t>
            </a:fld>
            <a:endParaRPr lang="en-US" dirty="0"/>
          </a:p>
        </p:txBody>
      </p:sp>
      <p:sp>
        <p:nvSpPr>
          <p:cNvPr id="5" name="Footer Placeholder 4"/>
          <p:cNvSpPr>
            <a:spLocks noGrp="1"/>
          </p:cNvSpPr>
          <p:nvPr>
            <p:ph type="ftr" sz="quarter" idx="11"/>
          </p:nvPr>
        </p:nvSpPr>
        <p:spPr/>
        <p:txBody>
          <a:bodyPr/>
          <a:lstStyle>
            <a:lvl1pPr algn="l">
              <a:defRPr>
                <a:solidFill>
                  <a:schemeClr val="accent1">
                    <a:lumMod val="50000"/>
                  </a:schemeClr>
                </a:solidFill>
                <a:latin typeface="+mj-lt"/>
              </a:defRPr>
            </a:lvl1pPr>
          </a:lstStyle>
          <a:p>
            <a:r>
              <a:rPr lang="en-US" dirty="0"/>
              <a:t>Thermodynamic Courses</a:t>
            </a:r>
          </a:p>
        </p:txBody>
      </p:sp>
      <p:sp>
        <p:nvSpPr>
          <p:cNvPr id="6" name="Slide Number Placeholder 5"/>
          <p:cNvSpPr>
            <a:spLocks noGrp="1"/>
          </p:cNvSpPr>
          <p:nvPr>
            <p:ph type="sldNum" sz="quarter" idx="12"/>
          </p:nvPr>
        </p:nvSpPr>
        <p:spPr>
          <a:xfrm>
            <a:off x="10951856" y="5867131"/>
            <a:ext cx="551167" cy="365125"/>
          </a:xfrm>
        </p:spPr>
        <p:txBody>
          <a:bodyPr/>
          <a:lstStyle>
            <a:lvl1pPr algn="ctr">
              <a:defRPr sz="1400">
                <a:solidFill>
                  <a:schemeClr val="accent1">
                    <a:lumMod val="50000"/>
                  </a:schemeClr>
                </a:solidFill>
                <a:latin typeface="+mj-lt"/>
              </a:defRPr>
            </a:lvl1p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910D00F-F47C-4A9A-9611-5C49CA7DB67B}" type="datetime1">
              <a:rPr lang="en-US" smtClean="0"/>
              <a:t>1/18/2020</a:t>
            </a:fld>
            <a:endParaRPr lang="en-US" dirty="0"/>
          </a:p>
        </p:txBody>
      </p:sp>
      <p:sp>
        <p:nvSpPr>
          <p:cNvPr id="5" name="Footer Placeholder 4"/>
          <p:cNvSpPr>
            <a:spLocks noGrp="1"/>
          </p:cNvSpPr>
          <p:nvPr>
            <p:ph type="ftr" sz="quarter" idx="11"/>
          </p:nvPr>
        </p:nvSpPr>
        <p:spPr/>
        <p:txBody>
          <a:bodyPr/>
          <a:lstStyle/>
          <a:p>
            <a:r>
              <a:rPr lang="en-US"/>
              <a:t>Thermodynamic Courses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fr-FR"/>
              <a:t>Modifiez le style du titre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0AC4218-71AE-418C-A8A2-682B54E6766B}" type="datetime1">
              <a:rPr lang="en-US" smtClean="0"/>
              <a:t>1/18/2020</a:t>
            </a:fld>
            <a:endParaRPr lang="en-US" dirty="0"/>
          </a:p>
        </p:txBody>
      </p:sp>
      <p:sp>
        <p:nvSpPr>
          <p:cNvPr id="6" name="Footer Placeholder 5"/>
          <p:cNvSpPr>
            <a:spLocks noGrp="1"/>
          </p:cNvSpPr>
          <p:nvPr>
            <p:ph type="ftr" sz="quarter" idx="11"/>
          </p:nvPr>
        </p:nvSpPr>
        <p:spPr/>
        <p:txBody>
          <a:bodyPr/>
          <a:lstStyle/>
          <a:p>
            <a:r>
              <a:rPr lang="en-US"/>
              <a:t>Thermodynamic Courses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484311"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58AA53A-D972-4DD6-BD4A-DBF383C92A06}" type="datetime1">
              <a:rPr lang="en-US" smtClean="0"/>
              <a:t>1/18/2020</a:t>
            </a:fld>
            <a:endParaRPr lang="en-US" dirty="0"/>
          </a:p>
        </p:txBody>
      </p:sp>
      <p:sp>
        <p:nvSpPr>
          <p:cNvPr id="8" name="Footer Placeholder 7"/>
          <p:cNvSpPr>
            <a:spLocks noGrp="1"/>
          </p:cNvSpPr>
          <p:nvPr>
            <p:ph type="ftr" sz="quarter" idx="11"/>
          </p:nvPr>
        </p:nvSpPr>
        <p:spPr/>
        <p:txBody>
          <a:bodyPr/>
          <a:lstStyle/>
          <a:p>
            <a:r>
              <a:rPr lang="en-US"/>
              <a:t>Thermodynamic Courses</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E2A7715-5302-4216-8CBD-3EB98449D899}" type="datetime1">
              <a:rPr lang="en-US" smtClean="0"/>
              <a:t>1/18/2020</a:t>
            </a:fld>
            <a:endParaRPr lang="en-US" dirty="0"/>
          </a:p>
        </p:txBody>
      </p:sp>
      <p:sp>
        <p:nvSpPr>
          <p:cNvPr id="4" name="Footer Placeholder 3"/>
          <p:cNvSpPr>
            <a:spLocks noGrp="1"/>
          </p:cNvSpPr>
          <p:nvPr>
            <p:ph type="ftr" sz="quarter" idx="11"/>
          </p:nvPr>
        </p:nvSpPr>
        <p:spPr/>
        <p:txBody>
          <a:bodyPr/>
          <a:lstStyle/>
          <a:p>
            <a:r>
              <a:rPr lang="en-US"/>
              <a:t>Thermodynamic Courses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CA845-8FAC-4BB7-BFE2-7A159B39DF0A}" type="datetime1">
              <a:rPr lang="en-US" smtClean="0"/>
              <a:t>1/18/2020</a:t>
            </a:fld>
            <a:endParaRPr lang="en-US" dirty="0"/>
          </a:p>
        </p:txBody>
      </p:sp>
      <p:sp>
        <p:nvSpPr>
          <p:cNvPr id="3" name="Footer Placeholder 2"/>
          <p:cNvSpPr>
            <a:spLocks noGrp="1"/>
          </p:cNvSpPr>
          <p:nvPr>
            <p:ph type="ftr" sz="quarter" idx="11"/>
          </p:nvPr>
        </p:nvSpPr>
        <p:spPr/>
        <p:txBody>
          <a:bodyPr/>
          <a:lstStyle/>
          <a:p>
            <a:r>
              <a:rPr lang="en-US"/>
              <a:t>Thermodynamic Courses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05429AE5-4192-454C-936A-2AEB0ACADA38}" type="datetime1">
              <a:rPr lang="en-US" smtClean="0"/>
              <a:t>1/18/2020</a:t>
            </a:fld>
            <a:endParaRPr lang="en-US" dirty="0"/>
          </a:p>
        </p:txBody>
      </p:sp>
      <p:sp>
        <p:nvSpPr>
          <p:cNvPr id="6" name="Footer Placeholder 5"/>
          <p:cNvSpPr>
            <a:spLocks noGrp="1"/>
          </p:cNvSpPr>
          <p:nvPr>
            <p:ph type="ftr" sz="quarter" idx="11"/>
          </p:nvPr>
        </p:nvSpPr>
        <p:spPr/>
        <p:txBody>
          <a:bodyPr/>
          <a:lstStyle/>
          <a:p>
            <a:r>
              <a:rPr lang="en-US"/>
              <a:t>Thermodynamic Courses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01EBDFBD-87BD-4621-8B70-DE490248CA77}" type="datetime1">
              <a:rPr lang="en-US" smtClean="0"/>
              <a:t>1/18/2020</a:t>
            </a:fld>
            <a:endParaRPr lang="en-US" dirty="0"/>
          </a:p>
        </p:txBody>
      </p:sp>
      <p:sp>
        <p:nvSpPr>
          <p:cNvPr id="6" name="Footer Placeholder 5"/>
          <p:cNvSpPr>
            <a:spLocks noGrp="1"/>
          </p:cNvSpPr>
          <p:nvPr>
            <p:ph type="ftr" sz="quarter" idx="11"/>
          </p:nvPr>
        </p:nvSpPr>
        <p:spPr/>
        <p:txBody>
          <a:bodyPr/>
          <a:lstStyle/>
          <a:p>
            <a:r>
              <a:rPr lang="en-US"/>
              <a:t>Thermodynamic Courses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249FE5F-A967-4A23-B600-AE8D332E919B}" type="datetime1">
              <a:rPr lang="en-US" smtClean="0"/>
              <a:t>1/18/2020</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Thermodynamic Courses</a:t>
            </a:r>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0.png"/><Relationship Id="rId7"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svg"/><Relationship Id="rId11" Type="http://schemas.microsoft.com/office/2007/relationships/diagramDrawing" Target="../diagrams/drawing1.xml"/><Relationship Id="rId5" Type="http://schemas.openxmlformats.org/officeDocument/2006/relationships/image" Target="../media/image12.png"/><Relationship Id="rId10" Type="http://schemas.openxmlformats.org/officeDocument/2006/relationships/diagramColors" Target="../diagrams/colors1.xml"/><Relationship Id="rId4" Type="http://schemas.openxmlformats.org/officeDocument/2006/relationships/image" Target="../media/image11.svg"/><Relationship Id="rId9"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33F64B-78C5-4ABF-9738-8781CB0E7F5B}"/>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
        <p:nvSpPr>
          <p:cNvPr id="6" name="Oval 5">
            <a:extLst>
              <a:ext uri="{FF2B5EF4-FFF2-40B4-BE49-F238E27FC236}">
                <a16:creationId xmlns:a16="http://schemas.microsoft.com/office/drawing/2014/main" id="{546190A8-8660-49ED-8F8D-6341F218BB98}"/>
              </a:ext>
            </a:extLst>
          </p:cNvPr>
          <p:cNvSpPr/>
          <p:nvPr/>
        </p:nvSpPr>
        <p:spPr>
          <a:xfrm>
            <a:off x="7595287" y="135924"/>
            <a:ext cx="4596713" cy="1149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4000" dirty="0">
                <a:solidFill>
                  <a:schemeClr val="tx1"/>
                </a:solidFill>
              </a:rPr>
              <a:t>الفصل الثاني</a:t>
            </a:r>
            <a:endParaRPr lang="fr-FR" sz="4000" dirty="0">
              <a:solidFill>
                <a:schemeClr val="tx1"/>
              </a:solidFill>
            </a:endParaRPr>
          </a:p>
        </p:txBody>
      </p:sp>
      <p:sp>
        <p:nvSpPr>
          <p:cNvPr id="7" name="TextBox 6">
            <a:extLst>
              <a:ext uri="{FF2B5EF4-FFF2-40B4-BE49-F238E27FC236}">
                <a16:creationId xmlns:a16="http://schemas.microsoft.com/office/drawing/2014/main" id="{B4D39918-8124-4A4A-87CD-8E74AC2C8D2F}"/>
              </a:ext>
            </a:extLst>
          </p:cNvPr>
          <p:cNvSpPr txBox="1"/>
          <p:nvPr/>
        </p:nvSpPr>
        <p:spPr>
          <a:xfrm>
            <a:off x="7265773" y="1556952"/>
            <a:ext cx="5622325" cy="707886"/>
          </a:xfrm>
          <a:prstGeom prst="rect">
            <a:avLst/>
          </a:prstGeom>
          <a:noFill/>
        </p:spPr>
        <p:txBody>
          <a:bodyPr wrap="square" rtlCol="0">
            <a:spAutoFit/>
          </a:bodyPr>
          <a:lstStyle/>
          <a:p>
            <a:pPr algn="ctr"/>
            <a:r>
              <a:rPr lang="ar-IQ" sz="4000" dirty="0"/>
              <a:t>خواص المواد النقية</a:t>
            </a:r>
            <a:endParaRPr lang="fr-FR" sz="4000" dirty="0"/>
          </a:p>
        </p:txBody>
      </p:sp>
      <p:sp>
        <p:nvSpPr>
          <p:cNvPr id="8" name="TextBox 7">
            <a:extLst>
              <a:ext uri="{FF2B5EF4-FFF2-40B4-BE49-F238E27FC236}">
                <a16:creationId xmlns:a16="http://schemas.microsoft.com/office/drawing/2014/main" id="{BBF17182-EC66-4999-8AA1-2E6EBB9FE3DC}"/>
              </a:ext>
            </a:extLst>
          </p:cNvPr>
          <p:cNvSpPr txBox="1"/>
          <p:nvPr/>
        </p:nvSpPr>
        <p:spPr>
          <a:xfrm>
            <a:off x="1626974" y="2458990"/>
            <a:ext cx="10408508" cy="1323439"/>
          </a:xfrm>
          <a:prstGeom prst="rect">
            <a:avLst/>
          </a:prstGeom>
          <a:solidFill>
            <a:schemeClr val="bg1">
              <a:alpha val="68000"/>
            </a:schemeClr>
          </a:solidFill>
          <a:ln>
            <a:noFill/>
          </a:ln>
        </p:spPr>
        <p:txBody>
          <a:bodyPr wrap="square" rtlCol="0">
            <a:spAutoFit/>
          </a:bodyPr>
          <a:lstStyle/>
          <a:p>
            <a:pPr algn="r"/>
            <a:r>
              <a:rPr lang="ar-IQ" sz="4000" dirty="0">
                <a:solidFill>
                  <a:srgbClr val="FF0000"/>
                </a:solidFill>
              </a:rPr>
              <a:t>المادة النقية: </a:t>
            </a:r>
            <a:r>
              <a:rPr lang="ar-IQ" sz="4000" dirty="0"/>
              <a:t>مادة متجانسة لها نفس التركيب الكيمياوي في جميع الاطوار سواء كانت في الحالة الصلبة او السائلة او الغازية</a:t>
            </a:r>
            <a:endParaRPr lang="fr-FR" sz="4000" dirty="0"/>
          </a:p>
        </p:txBody>
      </p:sp>
      <p:sp>
        <p:nvSpPr>
          <p:cNvPr id="9" name="Oval 8">
            <a:extLst>
              <a:ext uri="{FF2B5EF4-FFF2-40B4-BE49-F238E27FC236}">
                <a16:creationId xmlns:a16="http://schemas.microsoft.com/office/drawing/2014/main" id="{11D24B9A-A125-443C-A18A-3E064DE5C0A9}"/>
              </a:ext>
            </a:extLst>
          </p:cNvPr>
          <p:cNvSpPr/>
          <p:nvPr/>
        </p:nvSpPr>
        <p:spPr>
          <a:xfrm>
            <a:off x="5523468" y="4015944"/>
            <a:ext cx="2817340" cy="1223319"/>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4000" dirty="0"/>
              <a:t>المادة النقية</a:t>
            </a:r>
            <a:endParaRPr lang="fr-FR" sz="4000" dirty="0"/>
          </a:p>
        </p:txBody>
      </p:sp>
      <p:pic>
        <p:nvPicPr>
          <p:cNvPr id="14" name="Picture 13" descr="A close up of a sign&#10;&#10;Description generated with very high confidence">
            <a:extLst>
              <a:ext uri="{FF2B5EF4-FFF2-40B4-BE49-F238E27FC236}">
                <a16:creationId xmlns:a16="http://schemas.microsoft.com/office/drawing/2014/main" id="{DBC01FB4-40C5-42CC-83FD-8F6517186E13}"/>
              </a:ext>
            </a:extLst>
          </p:cNvPr>
          <p:cNvPicPr>
            <a:picLocks noChangeAspect="1"/>
          </p:cNvPicPr>
          <p:nvPr/>
        </p:nvPicPr>
        <p:blipFill>
          <a:blip r:embed="rId3"/>
          <a:stretch>
            <a:fillRect/>
          </a:stretch>
        </p:blipFill>
        <p:spPr>
          <a:xfrm>
            <a:off x="1962662" y="3978876"/>
            <a:ext cx="1299519" cy="1299519"/>
          </a:xfrm>
          <a:prstGeom prst="rect">
            <a:avLst/>
          </a:prstGeom>
        </p:spPr>
      </p:pic>
      <p:sp>
        <p:nvSpPr>
          <p:cNvPr id="16" name="TextBox 15">
            <a:extLst>
              <a:ext uri="{FF2B5EF4-FFF2-40B4-BE49-F238E27FC236}">
                <a16:creationId xmlns:a16="http://schemas.microsoft.com/office/drawing/2014/main" id="{AB0012FC-870E-49DC-B5DE-69CB95C2624F}"/>
              </a:ext>
            </a:extLst>
          </p:cNvPr>
          <p:cNvSpPr txBox="1"/>
          <p:nvPr/>
        </p:nvSpPr>
        <p:spPr>
          <a:xfrm>
            <a:off x="335531" y="4044224"/>
            <a:ext cx="4522573" cy="1477328"/>
          </a:xfrm>
          <a:prstGeom prst="rect">
            <a:avLst/>
          </a:prstGeom>
          <a:noFill/>
        </p:spPr>
        <p:txBody>
          <a:bodyPr wrap="square" rtlCol="0">
            <a:spAutoFit/>
          </a:bodyPr>
          <a:lstStyle/>
          <a:p>
            <a:pPr algn="ctr"/>
            <a:r>
              <a:rPr lang="ar-IQ" sz="3600" dirty="0"/>
              <a:t>في حال غياب التأثيرات المغناطيسية والكهربائية </a:t>
            </a:r>
            <a:endParaRPr lang="fr-FR" sz="3600" dirty="0"/>
          </a:p>
          <a:p>
            <a:endParaRPr lang="fr-FR" dirty="0"/>
          </a:p>
        </p:txBody>
      </p:sp>
      <p:sp>
        <p:nvSpPr>
          <p:cNvPr id="17" name="Arrow: Right 16">
            <a:extLst>
              <a:ext uri="{FF2B5EF4-FFF2-40B4-BE49-F238E27FC236}">
                <a16:creationId xmlns:a16="http://schemas.microsoft.com/office/drawing/2014/main" id="{49BBA61E-ABFE-4591-A00A-B36230F1D028}"/>
              </a:ext>
            </a:extLst>
          </p:cNvPr>
          <p:cNvSpPr/>
          <p:nvPr/>
        </p:nvSpPr>
        <p:spPr>
          <a:xfrm>
            <a:off x="4658495" y="4423718"/>
            <a:ext cx="691978" cy="420130"/>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Arrow: Right 17">
            <a:extLst>
              <a:ext uri="{FF2B5EF4-FFF2-40B4-BE49-F238E27FC236}">
                <a16:creationId xmlns:a16="http://schemas.microsoft.com/office/drawing/2014/main" id="{610ECA92-436A-41B5-88EE-E7A4B52292BD}"/>
              </a:ext>
            </a:extLst>
          </p:cNvPr>
          <p:cNvSpPr/>
          <p:nvPr/>
        </p:nvSpPr>
        <p:spPr>
          <a:xfrm>
            <a:off x="8517922" y="4464907"/>
            <a:ext cx="691978" cy="420130"/>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extBox 18">
            <a:extLst>
              <a:ext uri="{FF2B5EF4-FFF2-40B4-BE49-F238E27FC236}">
                <a16:creationId xmlns:a16="http://schemas.microsoft.com/office/drawing/2014/main" id="{AF93163F-9D73-4D44-8D39-CAECB5CC9890}"/>
              </a:ext>
            </a:extLst>
          </p:cNvPr>
          <p:cNvSpPr txBox="1"/>
          <p:nvPr/>
        </p:nvSpPr>
        <p:spPr>
          <a:xfrm>
            <a:off x="9333470" y="4300151"/>
            <a:ext cx="2858530" cy="1477328"/>
          </a:xfrm>
          <a:prstGeom prst="rect">
            <a:avLst/>
          </a:prstGeom>
          <a:noFill/>
        </p:spPr>
        <p:txBody>
          <a:bodyPr wrap="square" rtlCol="0">
            <a:spAutoFit/>
          </a:bodyPr>
          <a:lstStyle/>
          <a:p>
            <a:pPr algn="ctr"/>
            <a:r>
              <a:rPr lang="ar-IQ" sz="3600" dirty="0"/>
              <a:t>مادة </a:t>
            </a:r>
            <a:r>
              <a:rPr lang="ar-IQ" sz="3600" dirty="0" err="1"/>
              <a:t>ثرموديناميكية</a:t>
            </a:r>
            <a:r>
              <a:rPr lang="ar-IQ" sz="3600" dirty="0"/>
              <a:t> بسيطة</a:t>
            </a:r>
            <a:endParaRPr lang="fr-FR" sz="3600" dirty="0"/>
          </a:p>
          <a:p>
            <a:endParaRPr lang="fr-FR" dirty="0"/>
          </a:p>
        </p:txBody>
      </p:sp>
      <p:sp>
        <p:nvSpPr>
          <p:cNvPr id="20" name="Arrow: Down 19">
            <a:extLst>
              <a:ext uri="{FF2B5EF4-FFF2-40B4-BE49-F238E27FC236}">
                <a16:creationId xmlns:a16="http://schemas.microsoft.com/office/drawing/2014/main" id="{5FF8CFDB-1E7D-46FB-B533-A621652B0369}"/>
              </a:ext>
            </a:extLst>
          </p:cNvPr>
          <p:cNvSpPr/>
          <p:nvPr/>
        </p:nvSpPr>
        <p:spPr>
          <a:xfrm>
            <a:off x="6635578" y="5350476"/>
            <a:ext cx="407773" cy="605481"/>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extBox 20">
            <a:extLst>
              <a:ext uri="{FF2B5EF4-FFF2-40B4-BE49-F238E27FC236}">
                <a16:creationId xmlns:a16="http://schemas.microsoft.com/office/drawing/2014/main" id="{9D815A8A-87F5-467E-9C80-11E39B3D6720}"/>
              </a:ext>
            </a:extLst>
          </p:cNvPr>
          <p:cNvSpPr txBox="1"/>
          <p:nvPr/>
        </p:nvSpPr>
        <p:spPr>
          <a:xfrm>
            <a:off x="5333999" y="5934670"/>
            <a:ext cx="2858530" cy="923330"/>
          </a:xfrm>
          <a:prstGeom prst="rect">
            <a:avLst/>
          </a:prstGeom>
          <a:noFill/>
        </p:spPr>
        <p:txBody>
          <a:bodyPr wrap="square" rtlCol="0">
            <a:spAutoFit/>
          </a:bodyPr>
          <a:lstStyle/>
          <a:p>
            <a:pPr algn="ctr"/>
            <a:r>
              <a:rPr lang="ar-IQ" sz="3600" dirty="0"/>
              <a:t>غاز</a:t>
            </a:r>
            <a:endParaRPr lang="fr-FR" sz="3600" dirty="0"/>
          </a:p>
          <a:p>
            <a:endParaRPr lang="fr-FR" dirty="0"/>
          </a:p>
        </p:txBody>
      </p:sp>
      <p:pic>
        <p:nvPicPr>
          <p:cNvPr id="23" name="Picture 22" descr="A picture containing photo, monitor, sitting&#10;&#10;Description generated with high confidence">
            <a:extLst>
              <a:ext uri="{FF2B5EF4-FFF2-40B4-BE49-F238E27FC236}">
                <a16:creationId xmlns:a16="http://schemas.microsoft.com/office/drawing/2014/main" id="{B654D907-D6CF-4B74-8EBF-46C55000F006}"/>
              </a:ext>
            </a:extLst>
          </p:cNvPr>
          <p:cNvPicPr>
            <a:picLocks noChangeAspect="1"/>
          </p:cNvPicPr>
          <p:nvPr/>
        </p:nvPicPr>
        <p:blipFill>
          <a:blip r:embed="rId4"/>
          <a:stretch>
            <a:fillRect/>
          </a:stretch>
        </p:blipFill>
        <p:spPr>
          <a:xfrm>
            <a:off x="605480" y="335959"/>
            <a:ext cx="4003589" cy="1922359"/>
          </a:xfrm>
          <a:prstGeom prst="rect">
            <a:avLst/>
          </a:prstGeom>
        </p:spPr>
      </p:pic>
    </p:spTree>
    <p:extLst>
      <p:ext uri="{BB962C8B-B14F-4D97-AF65-F5344CB8AC3E}">
        <p14:creationId xmlns:p14="http://schemas.microsoft.com/office/powerpoint/2010/main" val="272753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6" grpId="0"/>
      <p:bldP spid="17" grpId="0" animBg="1"/>
      <p:bldP spid="18" grpId="0" animBg="1"/>
      <p:bldP spid="19" grpId="0"/>
      <p:bldP spid="20" grpId="0" animBg="1"/>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3AC8CD3-1C89-4A11-9D9A-53B3D230A0DA}"/>
              </a:ext>
            </a:extLst>
          </p:cNvPr>
          <p:cNvSpPr>
            <a:spLocks noGrp="1"/>
          </p:cNvSpPr>
          <p:nvPr>
            <p:ph type="ftr" sz="quarter" idx="11"/>
          </p:nvPr>
        </p:nvSpPr>
        <p:spPr/>
        <p:txBody>
          <a:bodyPr/>
          <a:lstStyle/>
          <a:p>
            <a:r>
              <a:rPr lang="en-US"/>
              <a:t>Thermodynamic Courses</a:t>
            </a:r>
            <a:endParaRPr lang="en-US" dirty="0"/>
          </a:p>
        </p:txBody>
      </p:sp>
      <p:sp>
        <p:nvSpPr>
          <p:cNvPr id="5" name="Slide Number Placeholder 4">
            <a:extLst>
              <a:ext uri="{FF2B5EF4-FFF2-40B4-BE49-F238E27FC236}">
                <a16:creationId xmlns:a16="http://schemas.microsoft.com/office/drawing/2014/main" id="{21C564F4-FB5C-4FE0-9390-DB0623DA132C}"/>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6" name="TextBox 5">
            <a:extLst>
              <a:ext uri="{FF2B5EF4-FFF2-40B4-BE49-F238E27FC236}">
                <a16:creationId xmlns:a16="http://schemas.microsoft.com/office/drawing/2014/main" id="{5CAB38A6-3FA4-4FCB-88CC-40C87FFD958B}"/>
              </a:ext>
            </a:extLst>
          </p:cNvPr>
          <p:cNvSpPr txBox="1"/>
          <p:nvPr/>
        </p:nvSpPr>
        <p:spPr>
          <a:xfrm>
            <a:off x="7151914" y="114148"/>
            <a:ext cx="4947412" cy="707886"/>
          </a:xfrm>
          <a:prstGeom prst="rect">
            <a:avLst/>
          </a:prstGeom>
          <a:solidFill>
            <a:schemeClr val="bg1">
              <a:alpha val="68000"/>
            </a:schemeClr>
          </a:solidFill>
          <a:ln>
            <a:noFill/>
          </a:ln>
          <a:effectLst>
            <a:outerShdw blurRad="50800" dist="38100" dir="16200000" rotWithShape="0">
              <a:prstClr val="black">
                <a:alpha val="40000"/>
              </a:prstClr>
            </a:outerShdw>
          </a:effectLst>
        </p:spPr>
        <p:txBody>
          <a:bodyPr wrap="square" rtlCol="0">
            <a:spAutoFit/>
          </a:bodyPr>
          <a:lstStyle/>
          <a:p>
            <a:pPr algn="r"/>
            <a:r>
              <a:rPr lang="ar-IQ" sz="4000" dirty="0">
                <a:solidFill>
                  <a:srgbClr val="FF0000"/>
                </a:solidFill>
              </a:rPr>
              <a:t>مخطط الضغط والحجم للمادة </a:t>
            </a:r>
            <a:endParaRPr lang="fr-FR" sz="4000" dirty="0"/>
          </a:p>
        </p:txBody>
      </p:sp>
      <p:pic>
        <p:nvPicPr>
          <p:cNvPr id="8" name="Picture 7" descr="A close up of a map&#10;&#10;Description generated with high confidence">
            <a:extLst>
              <a:ext uri="{FF2B5EF4-FFF2-40B4-BE49-F238E27FC236}">
                <a16:creationId xmlns:a16="http://schemas.microsoft.com/office/drawing/2014/main" id="{8C582AC3-8016-4525-B02E-7E833DC3B394}"/>
              </a:ext>
            </a:extLst>
          </p:cNvPr>
          <p:cNvPicPr>
            <a:picLocks noChangeAspect="1"/>
          </p:cNvPicPr>
          <p:nvPr/>
        </p:nvPicPr>
        <p:blipFill>
          <a:blip r:embed="rId2"/>
          <a:stretch>
            <a:fillRect/>
          </a:stretch>
        </p:blipFill>
        <p:spPr>
          <a:xfrm>
            <a:off x="544286" y="800763"/>
            <a:ext cx="7119257" cy="5774207"/>
          </a:xfrm>
          <a:prstGeom prst="rect">
            <a:avLst/>
          </a:prstGeom>
        </p:spPr>
      </p:pic>
      <p:sp>
        <p:nvSpPr>
          <p:cNvPr id="13" name="Flowchart: Terminator 12">
            <a:extLst>
              <a:ext uri="{FF2B5EF4-FFF2-40B4-BE49-F238E27FC236}">
                <a16:creationId xmlns:a16="http://schemas.microsoft.com/office/drawing/2014/main" id="{BA3526A1-641F-49A7-93CB-DDD58744332B}"/>
              </a:ext>
            </a:extLst>
          </p:cNvPr>
          <p:cNvSpPr/>
          <p:nvPr/>
        </p:nvSpPr>
        <p:spPr>
          <a:xfrm rot="16200000">
            <a:off x="2296885" y="2884715"/>
            <a:ext cx="1992086" cy="391885"/>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800" dirty="0">
                <a:solidFill>
                  <a:schemeClr val="tx1"/>
                </a:solidFill>
              </a:rPr>
              <a:t>المنطقة السائلة</a:t>
            </a:r>
            <a:endParaRPr lang="fr-FR" sz="2800" dirty="0">
              <a:solidFill>
                <a:schemeClr val="tx1"/>
              </a:solidFill>
            </a:endParaRPr>
          </a:p>
        </p:txBody>
      </p:sp>
      <p:sp>
        <p:nvSpPr>
          <p:cNvPr id="14" name="Flowchart: Terminator 13">
            <a:extLst>
              <a:ext uri="{FF2B5EF4-FFF2-40B4-BE49-F238E27FC236}">
                <a16:creationId xmlns:a16="http://schemas.microsoft.com/office/drawing/2014/main" id="{F28A363B-CB8E-4DC2-A28A-6EE2CB1D87C0}"/>
              </a:ext>
            </a:extLst>
          </p:cNvPr>
          <p:cNvSpPr/>
          <p:nvPr/>
        </p:nvSpPr>
        <p:spPr>
          <a:xfrm rot="16200000">
            <a:off x="1659804" y="3466670"/>
            <a:ext cx="2325213" cy="391885"/>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800" dirty="0">
                <a:solidFill>
                  <a:schemeClr val="tx1"/>
                </a:solidFill>
              </a:rPr>
              <a:t>السائلة + الصلبة</a:t>
            </a:r>
            <a:endParaRPr lang="fr-FR" sz="2800" dirty="0">
              <a:solidFill>
                <a:schemeClr val="tx1"/>
              </a:solidFill>
            </a:endParaRPr>
          </a:p>
        </p:txBody>
      </p:sp>
      <p:sp>
        <p:nvSpPr>
          <p:cNvPr id="15" name="Flowchart: Terminator 14">
            <a:extLst>
              <a:ext uri="{FF2B5EF4-FFF2-40B4-BE49-F238E27FC236}">
                <a16:creationId xmlns:a16="http://schemas.microsoft.com/office/drawing/2014/main" id="{50CE77FB-CD67-4D50-9F92-4847E971B0F7}"/>
              </a:ext>
            </a:extLst>
          </p:cNvPr>
          <p:cNvSpPr/>
          <p:nvPr/>
        </p:nvSpPr>
        <p:spPr>
          <a:xfrm rot="16200000">
            <a:off x="1055915" y="3537859"/>
            <a:ext cx="2166258" cy="391885"/>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800" dirty="0">
                <a:solidFill>
                  <a:schemeClr val="tx1"/>
                </a:solidFill>
              </a:rPr>
              <a:t>المنطقة الصلبة</a:t>
            </a:r>
            <a:endParaRPr lang="fr-FR" sz="2800" dirty="0">
              <a:solidFill>
                <a:schemeClr val="tx1"/>
              </a:solidFill>
            </a:endParaRPr>
          </a:p>
        </p:txBody>
      </p:sp>
      <p:sp>
        <p:nvSpPr>
          <p:cNvPr id="16" name="Flowchart: Terminator 15">
            <a:extLst>
              <a:ext uri="{FF2B5EF4-FFF2-40B4-BE49-F238E27FC236}">
                <a16:creationId xmlns:a16="http://schemas.microsoft.com/office/drawing/2014/main" id="{5D9C33A6-8327-4343-8111-C8FD120E3270}"/>
              </a:ext>
            </a:extLst>
          </p:cNvPr>
          <p:cNvSpPr/>
          <p:nvPr/>
        </p:nvSpPr>
        <p:spPr>
          <a:xfrm>
            <a:off x="3434177" y="4087156"/>
            <a:ext cx="2215510" cy="391885"/>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800" dirty="0">
                <a:solidFill>
                  <a:schemeClr val="tx1"/>
                </a:solidFill>
              </a:rPr>
              <a:t>السائلة + البخار</a:t>
            </a:r>
            <a:endParaRPr lang="fr-FR" sz="2800" dirty="0">
              <a:solidFill>
                <a:schemeClr val="tx1"/>
              </a:solidFill>
            </a:endParaRPr>
          </a:p>
        </p:txBody>
      </p:sp>
      <p:sp>
        <p:nvSpPr>
          <p:cNvPr id="17" name="Flowchart: Terminator 16">
            <a:extLst>
              <a:ext uri="{FF2B5EF4-FFF2-40B4-BE49-F238E27FC236}">
                <a16:creationId xmlns:a16="http://schemas.microsoft.com/office/drawing/2014/main" id="{62FD899B-414D-48B9-9D6D-58432171602D}"/>
              </a:ext>
            </a:extLst>
          </p:cNvPr>
          <p:cNvSpPr/>
          <p:nvPr/>
        </p:nvSpPr>
        <p:spPr>
          <a:xfrm>
            <a:off x="3390632" y="4805614"/>
            <a:ext cx="2325213" cy="391885"/>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800" dirty="0">
                <a:solidFill>
                  <a:srgbClr val="0070C0"/>
                </a:solidFill>
              </a:rPr>
              <a:t>الخط الثلاثي</a:t>
            </a:r>
            <a:endParaRPr lang="fr-FR" sz="2800" dirty="0">
              <a:solidFill>
                <a:srgbClr val="0070C0"/>
              </a:solidFill>
            </a:endParaRPr>
          </a:p>
        </p:txBody>
      </p:sp>
      <p:sp>
        <p:nvSpPr>
          <p:cNvPr id="18" name="Flowchart: Terminator 17">
            <a:extLst>
              <a:ext uri="{FF2B5EF4-FFF2-40B4-BE49-F238E27FC236}">
                <a16:creationId xmlns:a16="http://schemas.microsoft.com/office/drawing/2014/main" id="{EA08B996-9573-4C3A-B0A9-11DCA21A7A6E}"/>
              </a:ext>
            </a:extLst>
          </p:cNvPr>
          <p:cNvSpPr/>
          <p:nvPr/>
        </p:nvSpPr>
        <p:spPr>
          <a:xfrm>
            <a:off x="3379746" y="1659642"/>
            <a:ext cx="1986911" cy="391885"/>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800" dirty="0">
                <a:solidFill>
                  <a:srgbClr val="0070C0"/>
                </a:solidFill>
              </a:rPr>
              <a:t>النقطة الحرجة</a:t>
            </a:r>
            <a:endParaRPr lang="fr-FR" sz="2800" dirty="0">
              <a:solidFill>
                <a:srgbClr val="0070C0"/>
              </a:solidFill>
            </a:endParaRPr>
          </a:p>
        </p:txBody>
      </p:sp>
      <p:sp>
        <p:nvSpPr>
          <p:cNvPr id="19" name="Flowchart: Terminator 18">
            <a:extLst>
              <a:ext uri="{FF2B5EF4-FFF2-40B4-BE49-F238E27FC236}">
                <a16:creationId xmlns:a16="http://schemas.microsoft.com/office/drawing/2014/main" id="{B4E291E0-D893-4402-80D3-A7ACF204C557}"/>
              </a:ext>
            </a:extLst>
          </p:cNvPr>
          <p:cNvSpPr/>
          <p:nvPr/>
        </p:nvSpPr>
        <p:spPr>
          <a:xfrm>
            <a:off x="5271409" y="3116037"/>
            <a:ext cx="2334988" cy="391885"/>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800" dirty="0">
                <a:solidFill>
                  <a:schemeClr val="tx1"/>
                </a:solidFill>
              </a:rPr>
              <a:t>منطقة البخار</a:t>
            </a:r>
            <a:endParaRPr lang="fr-FR" sz="2800" dirty="0">
              <a:solidFill>
                <a:schemeClr val="tx1"/>
              </a:solidFill>
            </a:endParaRPr>
          </a:p>
        </p:txBody>
      </p:sp>
      <p:sp>
        <p:nvSpPr>
          <p:cNvPr id="20" name="Flowchart: Terminator 19">
            <a:extLst>
              <a:ext uri="{FF2B5EF4-FFF2-40B4-BE49-F238E27FC236}">
                <a16:creationId xmlns:a16="http://schemas.microsoft.com/office/drawing/2014/main" id="{6FC1D998-D469-4395-8682-8E6252910013}"/>
              </a:ext>
            </a:extLst>
          </p:cNvPr>
          <p:cNvSpPr/>
          <p:nvPr/>
        </p:nvSpPr>
        <p:spPr>
          <a:xfrm>
            <a:off x="3368862" y="5589384"/>
            <a:ext cx="2215510" cy="391885"/>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800" dirty="0">
                <a:solidFill>
                  <a:schemeClr val="tx1"/>
                </a:solidFill>
              </a:rPr>
              <a:t>الصلبة + البخار</a:t>
            </a:r>
            <a:endParaRPr lang="fr-FR" sz="2800" dirty="0">
              <a:solidFill>
                <a:schemeClr val="tx1"/>
              </a:solidFill>
            </a:endParaRPr>
          </a:p>
        </p:txBody>
      </p:sp>
      <p:sp>
        <p:nvSpPr>
          <p:cNvPr id="21" name="TextBox 20">
            <a:extLst>
              <a:ext uri="{FF2B5EF4-FFF2-40B4-BE49-F238E27FC236}">
                <a16:creationId xmlns:a16="http://schemas.microsoft.com/office/drawing/2014/main" id="{64CB21AE-D658-4F0A-AB5F-0C8F2205464A}"/>
              </a:ext>
            </a:extLst>
          </p:cNvPr>
          <p:cNvSpPr txBox="1"/>
          <p:nvPr/>
        </p:nvSpPr>
        <p:spPr>
          <a:xfrm>
            <a:off x="642257" y="849086"/>
            <a:ext cx="283029" cy="400110"/>
          </a:xfrm>
          <a:prstGeom prst="rect">
            <a:avLst/>
          </a:prstGeom>
          <a:solidFill>
            <a:schemeClr val="bg1"/>
          </a:solidFill>
        </p:spPr>
        <p:txBody>
          <a:bodyPr wrap="square" rtlCol="0">
            <a:spAutoFit/>
          </a:bodyPr>
          <a:lstStyle/>
          <a:p>
            <a:r>
              <a:rPr lang="fr-FR" sz="2000" dirty="0"/>
              <a:t>P</a:t>
            </a:r>
          </a:p>
        </p:txBody>
      </p:sp>
      <p:sp>
        <p:nvSpPr>
          <p:cNvPr id="23" name="TextBox 22">
            <a:extLst>
              <a:ext uri="{FF2B5EF4-FFF2-40B4-BE49-F238E27FC236}">
                <a16:creationId xmlns:a16="http://schemas.microsoft.com/office/drawing/2014/main" id="{9802FE9A-F60C-4C2B-8310-090011DA4D9F}"/>
              </a:ext>
            </a:extLst>
          </p:cNvPr>
          <p:cNvSpPr txBox="1"/>
          <p:nvPr/>
        </p:nvSpPr>
        <p:spPr>
          <a:xfrm>
            <a:off x="7251700" y="6299200"/>
            <a:ext cx="304800" cy="369332"/>
          </a:xfrm>
          <a:prstGeom prst="rect">
            <a:avLst/>
          </a:prstGeom>
          <a:solidFill>
            <a:schemeClr val="bg1"/>
          </a:solidFill>
        </p:spPr>
        <p:txBody>
          <a:bodyPr wrap="square" rtlCol="0">
            <a:spAutoFit/>
          </a:bodyPr>
          <a:lstStyle/>
          <a:p>
            <a:r>
              <a:rPr lang="fr-FR" dirty="0"/>
              <a:t>V</a:t>
            </a:r>
          </a:p>
        </p:txBody>
      </p:sp>
    </p:spTree>
    <p:extLst>
      <p:ext uri="{BB962C8B-B14F-4D97-AF65-F5344CB8AC3E}">
        <p14:creationId xmlns:p14="http://schemas.microsoft.com/office/powerpoint/2010/main" val="1543715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3D3D3E1-35CB-4BEF-946D-464EEF11760C}"/>
              </a:ext>
            </a:extLst>
          </p:cNvPr>
          <p:cNvSpPr>
            <a:spLocks noGrp="1"/>
          </p:cNvSpPr>
          <p:nvPr>
            <p:ph type="ftr" sz="quarter" idx="11"/>
          </p:nvPr>
        </p:nvSpPr>
        <p:spPr/>
        <p:txBody>
          <a:bodyPr/>
          <a:lstStyle/>
          <a:p>
            <a:r>
              <a:rPr lang="en-US"/>
              <a:t>Thermodynamic Courses</a:t>
            </a:r>
            <a:endParaRPr lang="en-US" dirty="0"/>
          </a:p>
        </p:txBody>
      </p:sp>
      <p:sp>
        <p:nvSpPr>
          <p:cNvPr id="5" name="Slide Number Placeholder 4">
            <a:extLst>
              <a:ext uri="{FF2B5EF4-FFF2-40B4-BE49-F238E27FC236}">
                <a16:creationId xmlns:a16="http://schemas.microsoft.com/office/drawing/2014/main" id="{59A875DE-F2E9-406A-9BA7-1FD98CD7F83B}"/>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6" name="TextBox 5">
            <a:extLst>
              <a:ext uri="{FF2B5EF4-FFF2-40B4-BE49-F238E27FC236}">
                <a16:creationId xmlns:a16="http://schemas.microsoft.com/office/drawing/2014/main" id="{DE06E19C-4D04-4E1F-984D-1A6207FB7224}"/>
              </a:ext>
            </a:extLst>
          </p:cNvPr>
          <p:cNvSpPr txBox="1"/>
          <p:nvPr/>
        </p:nvSpPr>
        <p:spPr>
          <a:xfrm>
            <a:off x="7992532" y="114148"/>
            <a:ext cx="4106793" cy="1323439"/>
          </a:xfrm>
          <a:prstGeom prst="rect">
            <a:avLst/>
          </a:prstGeom>
          <a:solidFill>
            <a:schemeClr val="bg1">
              <a:alpha val="68000"/>
            </a:schemeClr>
          </a:solidFill>
          <a:ln>
            <a:noFill/>
          </a:ln>
          <a:effectLst>
            <a:outerShdw blurRad="50800" dist="38100" dir="16200000" rotWithShape="0">
              <a:prstClr val="black">
                <a:alpha val="40000"/>
              </a:prstClr>
            </a:outerShdw>
          </a:effectLst>
        </p:spPr>
        <p:txBody>
          <a:bodyPr wrap="square" rtlCol="0">
            <a:spAutoFit/>
          </a:bodyPr>
          <a:lstStyle/>
          <a:p>
            <a:pPr algn="r"/>
            <a:r>
              <a:rPr lang="ar-IQ" sz="4000" dirty="0">
                <a:solidFill>
                  <a:srgbClr val="FF0000"/>
                </a:solidFill>
              </a:rPr>
              <a:t>منحنيات التوازن (منحنيات الاشباع) </a:t>
            </a:r>
            <a:endParaRPr lang="fr-FR" sz="4000" dirty="0"/>
          </a:p>
        </p:txBody>
      </p:sp>
      <p:pic>
        <p:nvPicPr>
          <p:cNvPr id="7" name="Image 10">
            <a:extLst>
              <a:ext uri="{FF2B5EF4-FFF2-40B4-BE49-F238E27FC236}">
                <a16:creationId xmlns:a16="http://schemas.microsoft.com/office/drawing/2014/main" id="{2D0D1893-C261-41D2-9F88-9ABDD56C12C5}"/>
              </a:ext>
            </a:extLst>
          </p:cNvPr>
          <p:cNvPicPr>
            <a:picLocks noChangeAspect="1"/>
          </p:cNvPicPr>
          <p:nvPr/>
        </p:nvPicPr>
        <p:blipFill>
          <a:blip r:embed="rId2"/>
          <a:stretch>
            <a:fillRect/>
          </a:stretch>
        </p:blipFill>
        <p:spPr>
          <a:xfrm>
            <a:off x="47832" y="102720"/>
            <a:ext cx="7472425" cy="5888505"/>
          </a:xfrm>
          <a:prstGeom prst="rect">
            <a:avLst/>
          </a:prstGeom>
        </p:spPr>
      </p:pic>
      <p:sp>
        <p:nvSpPr>
          <p:cNvPr id="16" name="Flowchart: Terminator 15">
            <a:extLst>
              <a:ext uri="{FF2B5EF4-FFF2-40B4-BE49-F238E27FC236}">
                <a16:creationId xmlns:a16="http://schemas.microsoft.com/office/drawing/2014/main" id="{6CB2F6A7-1FF4-4B37-8AD1-8FAA527B07D9}"/>
              </a:ext>
            </a:extLst>
          </p:cNvPr>
          <p:cNvSpPr/>
          <p:nvPr/>
        </p:nvSpPr>
        <p:spPr>
          <a:xfrm rot="1904549">
            <a:off x="3456015" y="3685310"/>
            <a:ext cx="734291" cy="110836"/>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owchart: Terminator 17">
            <a:extLst>
              <a:ext uri="{FF2B5EF4-FFF2-40B4-BE49-F238E27FC236}">
                <a16:creationId xmlns:a16="http://schemas.microsoft.com/office/drawing/2014/main" id="{64CD1A49-9208-44AB-9A22-C0D8F1C613BE}"/>
              </a:ext>
            </a:extLst>
          </p:cNvPr>
          <p:cNvSpPr/>
          <p:nvPr/>
        </p:nvSpPr>
        <p:spPr>
          <a:xfrm rot="3483012">
            <a:off x="867128" y="1962928"/>
            <a:ext cx="3348279" cy="217991"/>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C98CF7E5-903E-4542-8CD5-03B496670DCF}"/>
              </a:ext>
            </a:extLst>
          </p:cNvPr>
          <p:cNvSpPr/>
          <p:nvPr/>
        </p:nvSpPr>
        <p:spPr>
          <a:xfrm>
            <a:off x="1777637" y="990600"/>
            <a:ext cx="1164772" cy="859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13">
            <a:extLst>
              <a:ext uri="{FF2B5EF4-FFF2-40B4-BE49-F238E27FC236}">
                <a16:creationId xmlns:a16="http://schemas.microsoft.com/office/drawing/2014/main" id="{610FAA4C-1A5D-48B1-A3FC-316DF7E23281}"/>
              </a:ext>
            </a:extLst>
          </p:cNvPr>
          <p:cNvSpPr txBox="1"/>
          <p:nvPr/>
        </p:nvSpPr>
        <p:spPr>
          <a:xfrm>
            <a:off x="3632602" y="1697646"/>
            <a:ext cx="2129676" cy="400110"/>
          </a:xfrm>
          <a:prstGeom prst="rect">
            <a:avLst/>
          </a:prstGeom>
          <a:noFill/>
        </p:spPr>
        <p:txBody>
          <a:bodyPr wrap="square" rtlCol="0">
            <a:spAutoFit/>
          </a:bodyPr>
          <a:lstStyle/>
          <a:p>
            <a:pPr algn="ctr"/>
            <a:r>
              <a:rPr lang="ar-IQ" sz="2000" b="1" dirty="0"/>
              <a:t>المنطقة السائلة</a:t>
            </a:r>
            <a:endParaRPr lang="fr-FR" sz="2000" b="1" dirty="0"/>
          </a:p>
        </p:txBody>
      </p:sp>
      <p:sp>
        <p:nvSpPr>
          <p:cNvPr id="24" name="TextBox 23">
            <a:extLst>
              <a:ext uri="{FF2B5EF4-FFF2-40B4-BE49-F238E27FC236}">
                <a16:creationId xmlns:a16="http://schemas.microsoft.com/office/drawing/2014/main" id="{27DC7639-9691-440B-A366-AD14F004C6CC}"/>
              </a:ext>
            </a:extLst>
          </p:cNvPr>
          <p:cNvSpPr txBox="1"/>
          <p:nvPr/>
        </p:nvSpPr>
        <p:spPr>
          <a:xfrm>
            <a:off x="222341" y="371475"/>
            <a:ext cx="303439" cy="523220"/>
          </a:xfrm>
          <a:prstGeom prst="rect">
            <a:avLst/>
          </a:prstGeom>
          <a:solidFill>
            <a:schemeClr val="bg1"/>
          </a:solidFill>
        </p:spPr>
        <p:txBody>
          <a:bodyPr wrap="square" rtlCol="0">
            <a:spAutoFit/>
          </a:bodyPr>
          <a:lstStyle/>
          <a:p>
            <a:r>
              <a:rPr lang="fr-FR" sz="2800" dirty="0"/>
              <a:t>P</a:t>
            </a:r>
            <a:endParaRPr lang="fr-FR" sz="2800" baseline="-25000" dirty="0"/>
          </a:p>
        </p:txBody>
      </p:sp>
      <p:sp>
        <p:nvSpPr>
          <p:cNvPr id="25" name="TextBox 24">
            <a:extLst>
              <a:ext uri="{FF2B5EF4-FFF2-40B4-BE49-F238E27FC236}">
                <a16:creationId xmlns:a16="http://schemas.microsoft.com/office/drawing/2014/main" id="{DA43D664-9E14-406F-A6F4-AAE5F4A560E3}"/>
              </a:ext>
            </a:extLst>
          </p:cNvPr>
          <p:cNvSpPr txBox="1"/>
          <p:nvPr/>
        </p:nvSpPr>
        <p:spPr>
          <a:xfrm>
            <a:off x="6416312" y="5694590"/>
            <a:ext cx="303439" cy="194581"/>
          </a:xfrm>
          <a:prstGeom prst="rect">
            <a:avLst/>
          </a:prstGeom>
          <a:solidFill>
            <a:schemeClr val="bg1"/>
          </a:solidFill>
        </p:spPr>
        <p:txBody>
          <a:bodyPr wrap="square" rtlCol="0">
            <a:spAutoFit/>
          </a:bodyPr>
          <a:lstStyle/>
          <a:p>
            <a:endParaRPr lang="fr-FR" sz="2800" baseline="-25000" dirty="0"/>
          </a:p>
        </p:txBody>
      </p:sp>
      <p:sp>
        <p:nvSpPr>
          <p:cNvPr id="28" name="ZoneTexte 8">
            <a:extLst>
              <a:ext uri="{FF2B5EF4-FFF2-40B4-BE49-F238E27FC236}">
                <a16:creationId xmlns:a16="http://schemas.microsoft.com/office/drawing/2014/main" id="{58BD08DC-66C1-4712-9D14-E0AF02F16DF3}"/>
              </a:ext>
            </a:extLst>
          </p:cNvPr>
          <p:cNvSpPr txBox="1"/>
          <p:nvPr/>
        </p:nvSpPr>
        <p:spPr>
          <a:xfrm rot="19442199">
            <a:off x="3226756" y="2375165"/>
            <a:ext cx="2568795" cy="523220"/>
          </a:xfrm>
          <a:prstGeom prst="rect">
            <a:avLst/>
          </a:prstGeom>
          <a:noFill/>
        </p:spPr>
        <p:txBody>
          <a:bodyPr wrap="square" rtlCol="0">
            <a:spAutoFit/>
          </a:bodyPr>
          <a:lstStyle/>
          <a:p>
            <a:pPr algn="ctr"/>
            <a:r>
              <a:rPr lang="ar-IQ" sz="2800" dirty="0">
                <a:solidFill>
                  <a:schemeClr val="accent4">
                    <a:lumMod val="75000"/>
                  </a:schemeClr>
                </a:solidFill>
              </a:rPr>
              <a:t>منحي التبخر</a:t>
            </a:r>
            <a:endParaRPr lang="fr-FR" sz="2800" dirty="0">
              <a:solidFill>
                <a:schemeClr val="accent4">
                  <a:lumMod val="75000"/>
                </a:schemeClr>
              </a:solidFill>
            </a:endParaRPr>
          </a:p>
        </p:txBody>
      </p:sp>
      <p:sp>
        <p:nvSpPr>
          <p:cNvPr id="29" name="ZoneTexte 13">
            <a:extLst>
              <a:ext uri="{FF2B5EF4-FFF2-40B4-BE49-F238E27FC236}">
                <a16:creationId xmlns:a16="http://schemas.microsoft.com/office/drawing/2014/main" id="{2CAA8CFC-3A03-4D38-A319-5B40937D9868}"/>
              </a:ext>
            </a:extLst>
          </p:cNvPr>
          <p:cNvSpPr txBox="1"/>
          <p:nvPr/>
        </p:nvSpPr>
        <p:spPr>
          <a:xfrm>
            <a:off x="5294006" y="3354162"/>
            <a:ext cx="2129676" cy="523220"/>
          </a:xfrm>
          <a:prstGeom prst="rect">
            <a:avLst/>
          </a:prstGeom>
          <a:noFill/>
        </p:spPr>
        <p:txBody>
          <a:bodyPr wrap="square" rtlCol="0">
            <a:spAutoFit/>
          </a:bodyPr>
          <a:lstStyle/>
          <a:p>
            <a:pPr algn="ctr"/>
            <a:r>
              <a:rPr lang="ar-IQ" sz="2800" dirty="0">
                <a:solidFill>
                  <a:schemeClr val="accent1">
                    <a:lumMod val="75000"/>
                  </a:schemeClr>
                </a:solidFill>
              </a:rPr>
              <a:t>منطقة البخار</a:t>
            </a:r>
            <a:endParaRPr lang="fr-FR" sz="2800" dirty="0">
              <a:solidFill>
                <a:schemeClr val="accent1">
                  <a:lumMod val="75000"/>
                </a:schemeClr>
              </a:solidFill>
            </a:endParaRPr>
          </a:p>
        </p:txBody>
      </p:sp>
      <p:sp>
        <p:nvSpPr>
          <p:cNvPr id="30" name="TextBox 29">
            <a:extLst>
              <a:ext uri="{FF2B5EF4-FFF2-40B4-BE49-F238E27FC236}">
                <a16:creationId xmlns:a16="http://schemas.microsoft.com/office/drawing/2014/main" id="{2CEEC42B-363D-47DE-B6C8-F5962461F0CA}"/>
              </a:ext>
            </a:extLst>
          </p:cNvPr>
          <p:cNvSpPr txBox="1"/>
          <p:nvPr/>
        </p:nvSpPr>
        <p:spPr>
          <a:xfrm>
            <a:off x="5500551" y="1567543"/>
            <a:ext cx="435429" cy="461665"/>
          </a:xfrm>
          <a:prstGeom prst="rect">
            <a:avLst/>
          </a:prstGeom>
          <a:noFill/>
        </p:spPr>
        <p:txBody>
          <a:bodyPr wrap="square" rtlCol="0">
            <a:spAutoFit/>
          </a:bodyPr>
          <a:lstStyle/>
          <a:p>
            <a:r>
              <a:rPr lang="fr-FR" sz="2400" dirty="0"/>
              <a:t>c</a:t>
            </a:r>
          </a:p>
        </p:txBody>
      </p:sp>
      <p:sp>
        <p:nvSpPr>
          <p:cNvPr id="31" name="TextBox 30">
            <a:extLst>
              <a:ext uri="{FF2B5EF4-FFF2-40B4-BE49-F238E27FC236}">
                <a16:creationId xmlns:a16="http://schemas.microsoft.com/office/drawing/2014/main" id="{6D5B99A9-4D09-4B76-9A87-F820DD253A19}"/>
              </a:ext>
            </a:extLst>
          </p:cNvPr>
          <p:cNvSpPr txBox="1"/>
          <p:nvPr/>
        </p:nvSpPr>
        <p:spPr>
          <a:xfrm>
            <a:off x="3878578" y="783773"/>
            <a:ext cx="435429" cy="461665"/>
          </a:xfrm>
          <a:prstGeom prst="rect">
            <a:avLst/>
          </a:prstGeom>
          <a:noFill/>
        </p:spPr>
        <p:txBody>
          <a:bodyPr wrap="square" rtlCol="0">
            <a:spAutoFit/>
          </a:bodyPr>
          <a:lstStyle/>
          <a:p>
            <a:r>
              <a:rPr lang="fr-FR" sz="2400" dirty="0"/>
              <a:t>b</a:t>
            </a:r>
          </a:p>
        </p:txBody>
      </p:sp>
      <p:sp>
        <p:nvSpPr>
          <p:cNvPr id="32" name="TextBox 31">
            <a:extLst>
              <a:ext uri="{FF2B5EF4-FFF2-40B4-BE49-F238E27FC236}">
                <a16:creationId xmlns:a16="http://schemas.microsoft.com/office/drawing/2014/main" id="{0C65D15B-1AB7-48BB-8B31-81F9879B8E4B}"/>
              </a:ext>
            </a:extLst>
          </p:cNvPr>
          <p:cNvSpPr txBox="1"/>
          <p:nvPr/>
        </p:nvSpPr>
        <p:spPr>
          <a:xfrm>
            <a:off x="3116578" y="3222173"/>
            <a:ext cx="435429" cy="461665"/>
          </a:xfrm>
          <a:prstGeom prst="rect">
            <a:avLst/>
          </a:prstGeom>
          <a:noFill/>
        </p:spPr>
        <p:txBody>
          <a:bodyPr wrap="square" rtlCol="0">
            <a:spAutoFit/>
          </a:bodyPr>
          <a:lstStyle/>
          <a:p>
            <a:r>
              <a:rPr lang="fr-FR" sz="2400" dirty="0"/>
              <a:t>r</a:t>
            </a:r>
          </a:p>
        </p:txBody>
      </p:sp>
      <p:sp>
        <p:nvSpPr>
          <p:cNvPr id="33" name="TextBox 32">
            <a:extLst>
              <a:ext uri="{FF2B5EF4-FFF2-40B4-BE49-F238E27FC236}">
                <a16:creationId xmlns:a16="http://schemas.microsoft.com/office/drawing/2014/main" id="{E7D1FBAD-4B21-4249-9085-2DB9E45E3C65}"/>
              </a:ext>
            </a:extLst>
          </p:cNvPr>
          <p:cNvSpPr txBox="1"/>
          <p:nvPr/>
        </p:nvSpPr>
        <p:spPr>
          <a:xfrm>
            <a:off x="569321" y="5094516"/>
            <a:ext cx="435429" cy="461665"/>
          </a:xfrm>
          <a:prstGeom prst="rect">
            <a:avLst/>
          </a:prstGeom>
          <a:noFill/>
        </p:spPr>
        <p:txBody>
          <a:bodyPr wrap="square" rtlCol="0">
            <a:spAutoFit/>
          </a:bodyPr>
          <a:lstStyle/>
          <a:p>
            <a:r>
              <a:rPr lang="fr-FR" sz="2400" dirty="0"/>
              <a:t>a</a:t>
            </a:r>
          </a:p>
        </p:txBody>
      </p:sp>
      <p:sp>
        <p:nvSpPr>
          <p:cNvPr id="34" name="Flowchart: Terminator 33">
            <a:extLst>
              <a:ext uri="{FF2B5EF4-FFF2-40B4-BE49-F238E27FC236}">
                <a16:creationId xmlns:a16="http://schemas.microsoft.com/office/drawing/2014/main" id="{D107B2AA-0498-4049-8CFB-609860D63E29}"/>
              </a:ext>
            </a:extLst>
          </p:cNvPr>
          <p:cNvSpPr/>
          <p:nvPr/>
        </p:nvSpPr>
        <p:spPr>
          <a:xfrm rot="19026482">
            <a:off x="3899755" y="1330623"/>
            <a:ext cx="1012371" cy="127536"/>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TextBox 35">
            <a:extLst>
              <a:ext uri="{FF2B5EF4-FFF2-40B4-BE49-F238E27FC236}">
                <a16:creationId xmlns:a16="http://schemas.microsoft.com/office/drawing/2014/main" id="{89FEBD3E-DA3A-400B-8A3C-FFC1F340543E}"/>
              </a:ext>
            </a:extLst>
          </p:cNvPr>
          <p:cNvSpPr txBox="1"/>
          <p:nvPr/>
        </p:nvSpPr>
        <p:spPr>
          <a:xfrm>
            <a:off x="6666684" y="5346246"/>
            <a:ext cx="303439" cy="523220"/>
          </a:xfrm>
          <a:prstGeom prst="rect">
            <a:avLst/>
          </a:prstGeom>
          <a:noFill/>
        </p:spPr>
        <p:txBody>
          <a:bodyPr wrap="square" rtlCol="0">
            <a:spAutoFit/>
          </a:bodyPr>
          <a:lstStyle/>
          <a:p>
            <a:r>
              <a:rPr lang="fr-FR" sz="2800" dirty="0"/>
              <a:t>T</a:t>
            </a:r>
            <a:endParaRPr lang="fr-FR" sz="2800" baseline="-25000" dirty="0"/>
          </a:p>
        </p:txBody>
      </p:sp>
      <p:cxnSp>
        <p:nvCxnSpPr>
          <p:cNvPr id="40" name="Straight Arrow Connector 39">
            <a:extLst>
              <a:ext uri="{FF2B5EF4-FFF2-40B4-BE49-F238E27FC236}">
                <a16:creationId xmlns:a16="http://schemas.microsoft.com/office/drawing/2014/main" id="{2EC31C2E-4252-498C-B28E-6CC7CAF19EA0}"/>
              </a:ext>
            </a:extLst>
          </p:cNvPr>
          <p:cNvCxnSpPr>
            <a:cxnSpLocks/>
          </p:cNvCxnSpPr>
          <p:nvPr/>
        </p:nvCxnSpPr>
        <p:spPr>
          <a:xfrm flipH="1" flipV="1">
            <a:off x="4669197" y="2866760"/>
            <a:ext cx="997825" cy="12085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F86A125-7A3B-4E3D-8F06-B871C5548A1E}"/>
              </a:ext>
            </a:extLst>
          </p:cNvPr>
          <p:cNvCxnSpPr>
            <a:cxnSpLocks/>
          </p:cNvCxnSpPr>
          <p:nvPr/>
        </p:nvCxnSpPr>
        <p:spPr>
          <a:xfrm flipH="1">
            <a:off x="553156" y="3119362"/>
            <a:ext cx="3701546" cy="0"/>
          </a:xfrm>
          <a:prstGeom prst="line">
            <a:avLst/>
          </a:prstGeom>
          <a:ln w="28575">
            <a:solidFill>
              <a:srgbClr val="FF3B3B"/>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66B9F38-747B-4510-BCE1-13AFB0050E16}"/>
              </a:ext>
            </a:extLst>
          </p:cNvPr>
          <p:cNvCxnSpPr>
            <a:cxnSpLocks/>
          </p:cNvCxnSpPr>
          <p:nvPr/>
        </p:nvCxnSpPr>
        <p:spPr>
          <a:xfrm>
            <a:off x="4281251" y="3146284"/>
            <a:ext cx="0" cy="2475583"/>
          </a:xfrm>
          <a:prstGeom prst="line">
            <a:avLst/>
          </a:prstGeom>
          <a:ln w="28575">
            <a:solidFill>
              <a:srgbClr val="FF3B3B"/>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1C848C99-1B4F-4FD1-AEBB-54C8241354C5}"/>
              </a:ext>
            </a:extLst>
          </p:cNvPr>
          <p:cNvSpPr txBox="1"/>
          <p:nvPr/>
        </p:nvSpPr>
        <p:spPr>
          <a:xfrm>
            <a:off x="3994997" y="5588705"/>
            <a:ext cx="704850" cy="523220"/>
          </a:xfrm>
          <a:prstGeom prst="rect">
            <a:avLst/>
          </a:prstGeom>
          <a:noFill/>
        </p:spPr>
        <p:txBody>
          <a:bodyPr wrap="square" rtlCol="0">
            <a:spAutoFit/>
          </a:bodyPr>
          <a:lstStyle/>
          <a:p>
            <a:r>
              <a:rPr lang="fr-FR" sz="2800" dirty="0" err="1"/>
              <a:t>T</a:t>
            </a:r>
            <a:r>
              <a:rPr lang="fr-FR" sz="2800" baseline="-25000" dirty="0" err="1"/>
              <a:t>sat</a:t>
            </a:r>
            <a:endParaRPr lang="fr-FR" sz="2800" baseline="-25000" dirty="0"/>
          </a:p>
        </p:txBody>
      </p:sp>
      <p:sp>
        <p:nvSpPr>
          <p:cNvPr id="44" name="TextBox 43">
            <a:extLst>
              <a:ext uri="{FF2B5EF4-FFF2-40B4-BE49-F238E27FC236}">
                <a16:creationId xmlns:a16="http://schemas.microsoft.com/office/drawing/2014/main" id="{FF554092-CE59-474C-9B31-0312D1C6B661}"/>
              </a:ext>
            </a:extLst>
          </p:cNvPr>
          <p:cNvSpPr txBox="1"/>
          <p:nvPr/>
        </p:nvSpPr>
        <p:spPr>
          <a:xfrm>
            <a:off x="-135467" y="2679347"/>
            <a:ext cx="745067" cy="523220"/>
          </a:xfrm>
          <a:prstGeom prst="rect">
            <a:avLst/>
          </a:prstGeom>
          <a:noFill/>
        </p:spPr>
        <p:txBody>
          <a:bodyPr wrap="square" rtlCol="0">
            <a:spAutoFit/>
          </a:bodyPr>
          <a:lstStyle/>
          <a:p>
            <a:r>
              <a:rPr lang="fr-FR" sz="2800" dirty="0" err="1"/>
              <a:t>P</a:t>
            </a:r>
            <a:r>
              <a:rPr lang="fr-FR" sz="2800" baseline="-25000" dirty="0" err="1"/>
              <a:t>sat</a:t>
            </a:r>
            <a:endParaRPr lang="fr-FR" sz="2800" baseline="-25000" dirty="0"/>
          </a:p>
        </p:txBody>
      </p:sp>
      <p:sp>
        <p:nvSpPr>
          <p:cNvPr id="45" name="TextBox 44">
            <a:extLst>
              <a:ext uri="{FF2B5EF4-FFF2-40B4-BE49-F238E27FC236}">
                <a16:creationId xmlns:a16="http://schemas.microsoft.com/office/drawing/2014/main" id="{9EF09EEE-ED00-4DFA-8EDD-2E6962707793}"/>
              </a:ext>
            </a:extLst>
          </p:cNvPr>
          <p:cNvSpPr txBox="1"/>
          <p:nvPr/>
        </p:nvSpPr>
        <p:spPr>
          <a:xfrm>
            <a:off x="4644521" y="4114867"/>
            <a:ext cx="2939143" cy="830997"/>
          </a:xfrm>
          <a:prstGeom prst="rect">
            <a:avLst/>
          </a:prstGeom>
          <a:noFill/>
        </p:spPr>
        <p:txBody>
          <a:bodyPr wrap="square" rtlCol="0">
            <a:spAutoFit/>
          </a:bodyPr>
          <a:lstStyle/>
          <a:p>
            <a:pPr algn="ctr"/>
            <a:r>
              <a:rPr lang="ar-IQ" sz="2400" dirty="0">
                <a:solidFill>
                  <a:srgbClr val="0070C0"/>
                </a:solidFill>
              </a:rPr>
              <a:t>تتواجد المادة بحالتين السائلة والبخارية في ان واحد</a:t>
            </a:r>
            <a:endParaRPr lang="fr-FR" sz="2400" dirty="0">
              <a:solidFill>
                <a:srgbClr val="0070C0"/>
              </a:solidFill>
            </a:endParaRPr>
          </a:p>
        </p:txBody>
      </p:sp>
    </p:spTree>
    <p:extLst>
      <p:ext uri="{BB962C8B-B14F-4D97-AF65-F5344CB8AC3E}">
        <p14:creationId xmlns:p14="http://schemas.microsoft.com/office/powerpoint/2010/main" val="323767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8F09F66-DDFC-499B-B4AE-215FF7FF2698}"/>
              </a:ext>
            </a:extLst>
          </p:cNvPr>
          <p:cNvSpPr>
            <a:spLocks noGrp="1"/>
          </p:cNvSpPr>
          <p:nvPr>
            <p:ph type="ftr" sz="quarter" idx="11"/>
          </p:nvPr>
        </p:nvSpPr>
        <p:spPr/>
        <p:txBody>
          <a:bodyPr/>
          <a:lstStyle/>
          <a:p>
            <a:r>
              <a:rPr lang="en-US"/>
              <a:t>Thermodynamic Courses</a:t>
            </a:r>
            <a:endParaRPr lang="en-US" dirty="0"/>
          </a:p>
        </p:txBody>
      </p:sp>
      <p:sp>
        <p:nvSpPr>
          <p:cNvPr id="5" name="Slide Number Placeholder 4">
            <a:extLst>
              <a:ext uri="{FF2B5EF4-FFF2-40B4-BE49-F238E27FC236}">
                <a16:creationId xmlns:a16="http://schemas.microsoft.com/office/drawing/2014/main" id="{92F17398-7920-4E5E-8D77-9B0D4BBB417F}"/>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
        <p:nvSpPr>
          <p:cNvPr id="6" name="Oval 5">
            <a:extLst>
              <a:ext uri="{FF2B5EF4-FFF2-40B4-BE49-F238E27FC236}">
                <a16:creationId xmlns:a16="http://schemas.microsoft.com/office/drawing/2014/main" id="{11929E64-F083-490E-99EC-3D2811DD6228}"/>
              </a:ext>
            </a:extLst>
          </p:cNvPr>
          <p:cNvSpPr/>
          <p:nvPr/>
        </p:nvSpPr>
        <p:spPr>
          <a:xfrm>
            <a:off x="4250724" y="951471"/>
            <a:ext cx="4114800" cy="1655805"/>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4000" dirty="0"/>
              <a:t>تحدد المادة النقية بشرطين</a:t>
            </a:r>
            <a:endParaRPr lang="fr-FR" sz="4000" dirty="0"/>
          </a:p>
        </p:txBody>
      </p:sp>
      <p:sp>
        <p:nvSpPr>
          <p:cNvPr id="9" name="Arrow: Down 8">
            <a:extLst>
              <a:ext uri="{FF2B5EF4-FFF2-40B4-BE49-F238E27FC236}">
                <a16:creationId xmlns:a16="http://schemas.microsoft.com/office/drawing/2014/main" id="{81EAE1AB-C59C-44F0-8866-8E261D0D7121}"/>
              </a:ext>
            </a:extLst>
          </p:cNvPr>
          <p:cNvSpPr/>
          <p:nvPr/>
        </p:nvSpPr>
        <p:spPr>
          <a:xfrm rot="2564532">
            <a:off x="4601523" y="2541461"/>
            <a:ext cx="710113" cy="1165958"/>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Arrow: Down 9">
            <a:extLst>
              <a:ext uri="{FF2B5EF4-FFF2-40B4-BE49-F238E27FC236}">
                <a16:creationId xmlns:a16="http://schemas.microsoft.com/office/drawing/2014/main" id="{FD20835B-4F34-4396-BEC4-F89074BDB2C8}"/>
              </a:ext>
            </a:extLst>
          </p:cNvPr>
          <p:cNvSpPr/>
          <p:nvPr/>
        </p:nvSpPr>
        <p:spPr>
          <a:xfrm rot="18852643">
            <a:off x="7336486" y="2533221"/>
            <a:ext cx="710113" cy="1165958"/>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extBox 10">
            <a:extLst>
              <a:ext uri="{FF2B5EF4-FFF2-40B4-BE49-F238E27FC236}">
                <a16:creationId xmlns:a16="http://schemas.microsoft.com/office/drawing/2014/main" id="{7ADA3FDA-C231-4568-A533-9327EF41810C}"/>
              </a:ext>
            </a:extLst>
          </p:cNvPr>
          <p:cNvSpPr txBox="1"/>
          <p:nvPr/>
        </p:nvSpPr>
        <p:spPr>
          <a:xfrm>
            <a:off x="7179275" y="3793525"/>
            <a:ext cx="2669060" cy="646331"/>
          </a:xfrm>
          <a:prstGeom prst="rect">
            <a:avLst/>
          </a:prstGeom>
          <a:noFill/>
        </p:spPr>
        <p:txBody>
          <a:bodyPr wrap="square" rtlCol="0">
            <a:spAutoFit/>
          </a:bodyPr>
          <a:lstStyle/>
          <a:p>
            <a:pPr algn="r"/>
            <a:r>
              <a:rPr lang="ar-IQ" sz="3600" dirty="0"/>
              <a:t>الشرط الكيميائي</a:t>
            </a:r>
            <a:endParaRPr lang="fr-FR" sz="3600" dirty="0"/>
          </a:p>
        </p:txBody>
      </p:sp>
      <p:sp>
        <p:nvSpPr>
          <p:cNvPr id="12" name="TextBox 11">
            <a:extLst>
              <a:ext uri="{FF2B5EF4-FFF2-40B4-BE49-F238E27FC236}">
                <a16:creationId xmlns:a16="http://schemas.microsoft.com/office/drawing/2014/main" id="{0512B4D1-B71F-49A2-89AD-3D9879F97C63}"/>
              </a:ext>
            </a:extLst>
          </p:cNvPr>
          <p:cNvSpPr txBox="1"/>
          <p:nvPr/>
        </p:nvSpPr>
        <p:spPr>
          <a:xfrm>
            <a:off x="3093307" y="3797644"/>
            <a:ext cx="2669060" cy="646331"/>
          </a:xfrm>
          <a:prstGeom prst="rect">
            <a:avLst/>
          </a:prstGeom>
          <a:noFill/>
        </p:spPr>
        <p:txBody>
          <a:bodyPr wrap="square" rtlCol="0">
            <a:spAutoFit/>
          </a:bodyPr>
          <a:lstStyle/>
          <a:p>
            <a:pPr algn="r"/>
            <a:r>
              <a:rPr lang="ar-IQ" sz="3600" dirty="0"/>
              <a:t>الشرط الفيزيائي</a:t>
            </a:r>
            <a:endParaRPr lang="fr-FR" sz="3600" dirty="0"/>
          </a:p>
        </p:txBody>
      </p:sp>
    </p:spTree>
    <p:extLst>
      <p:ext uri="{BB962C8B-B14F-4D97-AF65-F5344CB8AC3E}">
        <p14:creationId xmlns:p14="http://schemas.microsoft.com/office/powerpoint/2010/main" val="4176282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F4FBBE5-6E76-4AF1-B4F1-DF42CB99554F}"/>
              </a:ext>
            </a:extLst>
          </p:cNvPr>
          <p:cNvSpPr>
            <a:spLocks noGrp="1"/>
          </p:cNvSpPr>
          <p:nvPr>
            <p:ph type="ftr" sz="quarter" idx="11"/>
          </p:nvPr>
        </p:nvSpPr>
        <p:spPr/>
        <p:txBody>
          <a:bodyPr/>
          <a:lstStyle/>
          <a:p>
            <a:r>
              <a:rPr lang="en-US"/>
              <a:t>Thermodynamic Courses</a:t>
            </a:r>
            <a:endParaRPr lang="en-US" dirty="0"/>
          </a:p>
        </p:txBody>
      </p:sp>
      <p:sp>
        <p:nvSpPr>
          <p:cNvPr id="5" name="Slide Number Placeholder 4">
            <a:extLst>
              <a:ext uri="{FF2B5EF4-FFF2-40B4-BE49-F238E27FC236}">
                <a16:creationId xmlns:a16="http://schemas.microsoft.com/office/drawing/2014/main" id="{615A47E2-5D9D-46D9-A723-E166247B4E30}"/>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
        <p:nvSpPr>
          <p:cNvPr id="6" name="TextBox 5">
            <a:extLst>
              <a:ext uri="{FF2B5EF4-FFF2-40B4-BE49-F238E27FC236}">
                <a16:creationId xmlns:a16="http://schemas.microsoft.com/office/drawing/2014/main" id="{8AFB60DD-B60C-4571-9F49-3E5E42040684}"/>
              </a:ext>
            </a:extLst>
          </p:cNvPr>
          <p:cNvSpPr txBox="1"/>
          <p:nvPr/>
        </p:nvSpPr>
        <p:spPr>
          <a:xfrm>
            <a:off x="7166919" y="383059"/>
            <a:ext cx="4473146" cy="707886"/>
          </a:xfrm>
          <a:prstGeom prst="rect">
            <a:avLst/>
          </a:prstGeom>
          <a:noFill/>
        </p:spPr>
        <p:txBody>
          <a:bodyPr wrap="square" rtlCol="0">
            <a:spAutoFit/>
          </a:bodyPr>
          <a:lstStyle/>
          <a:p>
            <a:pPr algn="r"/>
            <a:r>
              <a:rPr lang="ar-IQ" sz="4000" dirty="0">
                <a:solidFill>
                  <a:srgbClr val="FF0000"/>
                </a:solidFill>
              </a:rPr>
              <a:t>اطوار المادة النقية:</a:t>
            </a:r>
            <a:endParaRPr lang="fr-FR" sz="4000" dirty="0">
              <a:solidFill>
                <a:srgbClr val="FF0000"/>
              </a:solidFill>
            </a:endParaRPr>
          </a:p>
        </p:txBody>
      </p:sp>
      <p:sp>
        <p:nvSpPr>
          <p:cNvPr id="11" name="TextBox 10">
            <a:extLst>
              <a:ext uri="{FF2B5EF4-FFF2-40B4-BE49-F238E27FC236}">
                <a16:creationId xmlns:a16="http://schemas.microsoft.com/office/drawing/2014/main" id="{D3853C8D-76A7-4A05-AD3A-9C7C08193FCA}"/>
              </a:ext>
            </a:extLst>
          </p:cNvPr>
          <p:cNvSpPr txBox="1"/>
          <p:nvPr/>
        </p:nvSpPr>
        <p:spPr>
          <a:xfrm>
            <a:off x="963827" y="4955059"/>
            <a:ext cx="2508421" cy="646331"/>
          </a:xfrm>
          <a:prstGeom prst="rect">
            <a:avLst/>
          </a:prstGeom>
          <a:noFill/>
        </p:spPr>
        <p:txBody>
          <a:bodyPr wrap="square" rtlCol="0">
            <a:spAutoFit/>
          </a:bodyPr>
          <a:lstStyle/>
          <a:p>
            <a:pPr algn="ctr"/>
            <a:r>
              <a:rPr lang="ar-IQ" sz="3600" dirty="0"/>
              <a:t>الحالة الصلبة</a:t>
            </a:r>
            <a:endParaRPr lang="fr-FR" sz="3600" dirty="0"/>
          </a:p>
        </p:txBody>
      </p:sp>
      <p:sp>
        <p:nvSpPr>
          <p:cNvPr id="13" name="TextBox 12">
            <a:extLst>
              <a:ext uri="{FF2B5EF4-FFF2-40B4-BE49-F238E27FC236}">
                <a16:creationId xmlns:a16="http://schemas.microsoft.com/office/drawing/2014/main" id="{5B40AD1A-A6DB-4279-9157-1FE2A4CB9F29}"/>
              </a:ext>
            </a:extLst>
          </p:cNvPr>
          <p:cNvSpPr txBox="1"/>
          <p:nvPr/>
        </p:nvSpPr>
        <p:spPr>
          <a:xfrm>
            <a:off x="4514335" y="4946821"/>
            <a:ext cx="2508421" cy="646331"/>
          </a:xfrm>
          <a:prstGeom prst="rect">
            <a:avLst/>
          </a:prstGeom>
          <a:noFill/>
        </p:spPr>
        <p:txBody>
          <a:bodyPr wrap="square" rtlCol="0">
            <a:spAutoFit/>
          </a:bodyPr>
          <a:lstStyle/>
          <a:p>
            <a:pPr algn="ctr"/>
            <a:r>
              <a:rPr lang="ar-IQ" sz="3600" dirty="0"/>
              <a:t>الحالة السائلة</a:t>
            </a:r>
            <a:endParaRPr lang="fr-FR" sz="3600" dirty="0"/>
          </a:p>
        </p:txBody>
      </p:sp>
      <p:sp>
        <p:nvSpPr>
          <p:cNvPr id="14" name="TextBox 13">
            <a:extLst>
              <a:ext uri="{FF2B5EF4-FFF2-40B4-BE49-F238E27FC236}">
                <a16:creationId xmlns:a16="http://schemas.microsoft.com/office/drawing/2014/main" id="{F3598812-CBB2-47AF-AFBC-905271592D6B}"/>
              </a:ext>
            </a:extLst>
          </p:cNvPr>
          <p:cNvSpPr txBox="1"/>
          <p:nvPr/>
        </p:nvSpPr>
        <p:spPr>
          <a:xfrm>
            <a:off x="7842422" y="4950940"/>
            <a:ext cx="2508421" cy="646331"/>
          </a:xfrm>
          <a:prstGeom prst="rect">
            <a:avLst/>
          </a:prstGeom>
          <a:noFill/>
        </p:spPr>
        <p:txBody>
          <a:bodyPr wrap="square" rtlCol="0">
            <a:spAutoFit/>
          </a:bodyPr>
          <a:lstStyle/>
          <a:p>
            <a:pPr algn="ctr"/>
            <a:r>
              <a:rPr lang="ar-IQ" sz="3600" dirty="0"/>
              <a:t>الحالة الغازية</a:t>
            </a:r>
            <a:endParaRPr lang="fr-FR" sz="3600" dirty="0"/>
          </a:p>
        </p:txBody>
      </p:sp>
      <p:pic>
        <p:nvPicPr>
          <p:cNvPr id="16" name="Picture 15">
            <a:extLst>
              <a:ext uri="{FF2B5EF4-FFF2-40B4-BE49-F238E27FC236}">
                <a16:creationId xmlns:a16="http://schemas.microsoft.com/office/drawing/2014/main" id="{0A80B662-3BF7-48B0-A71E-8F4EEE7A04C7}"/>
              </a:ext>
            </a:extLst>
          </p:cNvPr>
          <p:cNvPicPr>
            <a:picLocks noChangeAspect="1"/>
          </p:cNvPicPr>
          <p:nvPr/>
        </p:nvPicPr>
        <p:blipFill>
          <a:blip r:embed="rId3"/>
          <a:stretch>
            <a:fillRect/>
          </a:stretch>
        </p:blipFill>
        <p:spPr>
          <a:xfrm>
            <a:off x="180535" y="1383957"/>
            <a:ext cx="3892648" cy="3419218"/>
          </a:xfrm>
          <a:prstGeom prst="rect">
            <a:avLst/>
          </a:prstGeom>
        </p:spPr>
      </p:pic>
      <p:pic>
        <p:nvPicPr>
          <p:cNvPr id="18" name="Picture 17">
            <a:extLst>
              <a:ext uri="{FF2B5EF4-FFF2-40B4-BE49-F238E27FC236}">
                <a16:creationId xmlns:a16="http://schemas.microsoft.com/office/drawing/2014/main" id="{B3C2B044-69A8-4B88-8932-841407EB4E8E}"/>
              </a:ext>
            </a:extLst>
          </p:cNvPr>
          <p:cNvPicPr>
            <a:picLocks noChangeAspect="1"/>
          </p:cNvPicPr>
          <p:nvPr/>
        </p:nvPicPr>
        <p:blipFill>
          <a:blip r:embed="rId4"/>
          <a:stretch>
            <a:fillRect/>
          </a:stretch>
        </p:blipFill>
        <p:spPr>
          <a:xfrm>
            <a:off x="4361549" y="1380095"/>
            <a:ext cx="2644642" cy="3439040"/>
          </a:xfrm>
          <a:prstGeom prst="rect">
            <a:avLst/>
          </a:prstGeom>
        </p:spPr>
      </p:pic>
      <p:pic>
        <p:nvPicPr>
          <p:cNvPr id="20" name="Picture 19">
            <a:extLst>
              <a:ext uri="{FF2B5EF4-FFF2-40B4-BE49-F238E27FC236}">
                <a16:creationId xmlns:a16="http://schemas.microsoft.com/office/drawing/2014/main" id="{9FDC857A-9D03-44AD-A603-26A071CBC97C}"/>
              </a:ext>
            </a:extLst>
          </p:cNvPr>
          <p:cNvPicPr>
            <a:picLocks noChangeAspect="1"/>
          </p:cNvPicPr>
          <p:nvPr/>
        </p:nvPicPr>
        <p:blipFill>
          <a:blip r:embed="rId5"/>
          <a:stretch>
            <a:fillRect/>
          </a:stretch>
        </p:blipFill>
        <p:spPr>
          <a:xfrm>
            <a:off x="7318044" y="1445741"/>
            <a:ext cx="4146838" cy="3352027"/>
          </a:xfrm>
          <a:prstGeom prst="rect">
            <a:avLst/>
          </a:prstGeom>
        </p:spPr>
      </p:pic>
    </p:spTree>
    <p:extLst>
      <p:ext uri="{BB962C8B-B14F-4D97-AF65-F5344CB8AC3E}">
        <p14:creationId xmlns:p14="http://schemas.microsoft.com/office/powerpoint/2010/main" val="251910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9B05F1E-7DC1-40CA-855E-38F389B33D47}"/>
              </a:ext>
            </a:extLst>
          </p:cNvPr>
          <p:cNvSpPr>
            <a:spLocks noGrp="1"/>
          </p:cNvSpPr>
          <p:nvPr>
            <p:ph type="ftr" sz="quarter" idx="11"/>
          </p:nvPr>
        </p:nvSpPr>
        <p:spPr/>
        <p:txBody>
          <a:bodyPr/>
          <a:lstStyle/>
          <a:p>
            <a:r>
              <a:rPr lang="en-US"/>
              <a:t>Thermodynamic Courses</a:t>
            </a:r>
            <a:endParaRPr lang="en-US" dirty="0"/>
          </a:p>
        </p:txBody>
      </p:sp>
      <p:sp>
        <p:nvSpPr>
          <p:cNvPr id="5" name="Slide Number Placeholder 4">
            <a:extLst>
              <a:ext uri="{FF2B5EF4-FFF2-40B4-BE49-F238E27FC236}">
                <a16:creationId xmlns:a16="http://schemas.microsoft.com/office/drawing/2014/main" id="{E0040602-FDCF-45D1-A5E6-8FEF4B26AEE2}"/>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6" name="TextBox 5">
            <a:extLst>
              <a:ext uri="{FF2B5EF4-FFF2-40B4-BE49-F238E27FC236}">
                <a16:creationId xmlns:a16="http://schemas.microsoft.com/office/drawing/2014/main" id="{152B0F77-0BFF-4063-8CAC-8A2039DA3E96}"/>
              </a:ext>
            </a:extLst>
          </p:cNvPr>
          <p:cNvSpPr txBox="1"/>
          <p:nvPr/>
        </p:nvSpPr>
        <p:spPr>
          <a:xfrm>
            <a:off x="1614617" y="135920"/>
            <a:ext cx="10408508" cy="1323439"/>
          </a:xfrm>
          <a:prstGeom prst="rect">
            <a:avLst/>
          </a:prstGeom>
          <a:solidFill>
            <a:schemeClr val="bg1">
              <a:alpha val="68000"/>
            </a:schemeClr>
          </a:solidFill>
          <a:ln>
            <a:solidFill>
              <a:srgbClr val="595959"/>
            </a:solidFill>
          </a:ln>
        </p:spPr>
        <p:txBody>
          <a:bodyPr wrap="square" rtlCol="0">
            <a:spAutoFit/>
          </a:bodyPr>
          <a:lstStyle/>
          <a:p>
            <a:pPr algn="r"/>
            <a:r>
              <a:rPr lang="ar-IQ" sz="4000" dirty="0">
                <a:solidFill>
                  <a:srgbClr val="FF0000"/>
                </a:solidFill>
              </a:rPr>
              <a:t>تغير حالة المادة: </a:t>
            </a:r>
            <a:r>
              <a:rPr lang="ar-IQ" sz="4000" dirty="0"/>
              <a:t>هي حالة المادة كدالة لدرجة الحرارة مع الحجم تحت ضغط ثابت</a:t>
            </a:r>
            <a:endParaRPr lang="fr-FR" sz="4000" dirty="0"/>
          </a:p>
        </p:txBody>
      </p:sp>
      <p:pic>
        <p:nvPicPr>
          <p:cNvPr id="8" name="Picture 7" descr="A picture containing text&#10;&#10;Description generated with very high confidence">
            <a:extLst>
              <a:ext uri="{FF2B5EF4-FFF2-40B4-BE49-F238E27FC236}">
                <a16:creationId xmlns:a16="http://schemas.microsoft.com/office/drawing/2014/main" id="{8F6C1AC1-1205-43FF-8A14-59421F4EDAF5}"/>
              </a:ext>
            </a:extLst>
          </p:cNvPr>
          <p:cNvPicPr>
            <a:picLocks noChangeAspect="1"/>
          </p:cNvPicPr>
          <p:nvPr/>
        </p:nvPicPr>
        <p:blipFill>
          <a:blip r:embed="rId2"/>
          <a:stretch>
            <a:fillRect/>
          </a:stretch>
        </p:blipFill>
        <p:spPr>
          <a:xfrm>
            <a:off x="1396313" y="1594409"/>
            <a:ext cx="6380978" cy="41603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Flowchart: Terminator 10">
            <a:extLst>
              <a:ext uri="{FF2B5EF4-FFF2-40B4-BE49-F238E27FC236}">
                <a16:creationId xmlns:a16="http://schemas.microsoft.com/office/drawing/2014/main" id="{94D79A55-2823-42EA-80D5-BB80C1190816}"/>
              </a:ext>
            </a:extLst>
          </p:cNvPr>
          <p:cNvSpPr/>
          <p:nvPr/>
        </p:nvSpPr>
        <p:spPr>
          <a:xfrm>
            <a:off x="3750734" y="2819400"/>
            <a:ext cx="846666" cy="372533"/>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a:solidFill>
                  <a:schemeClr val="tx1"/>
                </a:solidFill>
              </a:rPr>
              <a:t>غاز</a:t>
            </a:r>
            <a:endParaRPr lang="fr-FR" dirty="0">
              <a:solidFill>
                <a:schemeClr val="tx1"/>
              </a:solidFill>
            </a:endParaRPr>
          </a:p>
        </p:txBody>
      </p:sp>
      <p:sp>
        <p:nvSpPr>
          <p:cNvPr id="12" name="Flowchart: Terminator 11">
            <a:extLst>
              <a:ext uri="{FF2B5EF4-FFF2-40B4-BE49-F238E27FC236}">
                <a16:creationId xmlns:a16="http://schemas.microsoft.com/office/drawing/2014/main" id="{4FA3B3F0-5EEE-4D84-8A58-BB2A89D516EE}"/>
              </a:ext>
            </a:extLst>
          </p:cNvPr>
          <p:cNvSpPr/>
          <p:nvPr/>
        </p:nvSpPr>
        <p:spPr>
          <a:xfrm>
            <a:off x="5985934" y="5080000"/>
            <a:ext cx="846666" cy="372533"/>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a:solidFill>
                  <a:schemeClr val="tx1"/>
                </a:solidFill>
              </a:rPr>
              <a:t>سائل</a:t>
            </a:r>
            <a:endParaRPr lang="fr-FR" dirty="0">
              <a:solidFill>
                <a:schemeClr val="tx1"/>
              </a:solidFill>
            </a:endParaRPr>
          </a:p>
        </p:txBody>
      </p:sp>
      <p:sp>
        <p:nvSpPr>
          <p:cNvPr id="13" name="Flowchart: Terminator 12">
            <a:extLst>
              <a:ext uri="{FF2B5EF4-FFF2-40B4-BE49-F238E27FC236}">
                <a16:creationId xmlns:a16="http://schemas.microsoft.com/office/drawing/2014/main" id="{860DC55C-D83B-4799-A3AA-511B39C574F4}"/>
              </a:ext>
            </a:extLst>
          </p:cNvPr>
          <p:cNvSpPr/>
          <p:nvPr/>
        </p:nvSpPr>
        <p:spPr>
          <a:xfrm>
            <a:off x="1811868" y="5088467"/>
            <a:ext cx="846666" cy="372533"/>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a:solidFill>
                  <a:schemeClr val="tx1"/>
                </a:solidFill>
              </a:rPr>
              <a:t>صلب</a:t>
            </a:r>
            <a:endParaRPr lang="fr-FR" dirty="0">
              <a:solidFill>
                <a:schemeClr val="tx1"/>
              </a:solidFill>
            </a:endParaRPr>
          </a:p>
        </p:txBody>
      </p:sp>
      <p:sp>
        <p:nvSpPr>
          <p:cNvPr id="14" name="TextBox 13">
            <a:extLst>
              <a:ext uri="{FF2B5EF4-FFF2-40B4-BE49-F238E27FC236}">
                <a16:creationId xmlns:a16="http://schemas.microsoft.com/office/drawing/2014/main" id="{66C6B517-90C6-43BF-9DDD-A085C1D2CF50}"/>
              </a:ext>
            </a:extLst>
          </p:cNvPr>
          <p:cNvSpPr txBox="1"/>
          <p:nvPr/>
        </p:nvSpPr>
        <p:spPr>
          <a:xfrm rot="18153386">
            <a:off x="2353012" y="3404545"/>
            <a:ext cx="866273" cy="369332"/>
          </a:xfrm>
          <a:prstGeom prst="rect">
            <a:avLst/>
          </a:prstGeom>
          <a:solidFill>
            <a:schemeClr val="bg1"/>
          </a:solidFill>
        </p:spPr>
        <p:txBody>
          <a:bodyPr wrap="square" rtlCol="0">
            <a:spAutoFit/>
          </a:bodyPr>
          <a:lstStyle/>
          <a:p>
            <a:pPr algn="ctr"/>
            <a:r>
              <a:rPr lang="ar-IQ" dirty="0"/>
              <a:t>تسامي</a:t>
            </a:r>
            <a:endParaRPr lang="fr-FR" dirty="0"/>
          </a:p>
        </p:txBody>
      </p:sp>
      <p:sp>
        <p:nvSpPr>
          <p:cNvPr id="15" name="TextBox 14">
            <a:extLst>
              <a:ext uri="{FF2B5EF4-FFF2-40B4-BE49-F238E27FC236}">
                <a16:creationId xmlns:a16="http://schemas.microsoft.com/office/drawing/2014/main" id="{D83F12DB-1662-4314-A8FF-A283B052C8D2}"/>
              </a:ext>
            </a:extLst>
          </p:cNvPr>
          <p:cNvSpPr txBox="1"/>
          <p:nvPr/>
        </p:nvSpPr>
        <p:spPr>
          <a:xfrm>
            <a:off x="3563746" y="4361278"/>
            <a:ext cx="866273" cy="369332"/>
          </a:xfrm>
          <a:prstGeom prst="rect">
            <a:avLst/>
          </a:prstGeom>
          <a:solidFill>
            <a:schemeClr val="bg1"/>
          </a:solidFill>
        </p:spPr>
        <p:txBody>
          <a:bodyPr wrap="square" rtlCol="0">
            <a:spAutoFit/>
          </a:bodyPr>
          <a:lstStyle/>
          <a:p>
            <a:pPr algn="ctr"/>
            <a:r>
              <a:rPr lang="ar-IQ" dirty="0"/>
              <a:t>انصهار</a:t>
            </a:r>
            <a:endParaRPr lang="fr-FR" dirty="0"/>
          </a:p>
        </p:txBody>
      </p:sp>
      <p:sp>
        <p:nvSpPr>
          <p:cNvPr id="16" name="TextBox 15">
            <a:extLst>
              <a:ext uri="{FF2B5EF4-FFF2-40B4-BE49-F238E27FC236}">
                <a16:creationId xmlns:a16="http://schemas.microsoft.com/office/drawing/2014/main" id="{FA34B636-D3D0-4CAA-91D4-8DEAD8CCC43E}"/>
              </a:ext>
            </a:extLst>
          </p:cNvPr>
          <p:cNvSpPr txBox="1"/>
          <p:nvPr/>
        </p:nvSpPr>
        <p:spPr>
          <a:xfrm>
            <a:off x="3606080" y="5191009"/>
            <a:ext cx="866273" cy="369332"/>
          </a:xfrm>
          <a:prstGeom prst="rect">
            <a:avLst/>
          </a:prstGeom>
          <a:solidFill>
            <a:schemeClr val="bg1"/>
          </a:solidFill>
        </p:spPr>
        <p:txBody>
          <a:bodyPr wrap="square" rtlCol="0">
            <a:spAutoFit/>
          </a:bodyPr>
          <a:lstStyle/>
          <a:p>
            <a:pPr algn="ctr"/>
            <a:r>
              <a:rPr lang="ar-IQ" dirty="0"/>
              <a:t>تجميد</a:t>
            </a:r>
            <a:endParaRPr lang="fr-FR" dirty="0"/>
          </a:p>
        </p:txBody>
      </p:sp>
      <p:sp>
        <p:nvSpPr>
          <p:cNvPr id="18" name="Flowchart: Terminator 17">
            <a:extLst>
              <a:ext uri="{FF2B5EF4-FFF2-40B4-BE49-F238E27FC236}">
                <a16:creationId xmlns:a16="http://schemas.microsoft.com/office/drawing/2014/main" id="{AFE216F7-AE48-4E7C-8A0C-37EECEA590A4}"/>
              </a:ext>
            </a:extLst>
          </p:cNvPr>
          <p:cNvSpPr/>
          <p:nvPr/>
        </p:nvSpPr>
        <p:spPr>
          <a:xfrm>
            <a:off x="3793066" y="4876799"/>
            <a:ext cx="626533" cy="186267"/>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owchart: Terminator 18">
            <a:extLst>
              <a:ext uri="{FF2B5EF4-FFF2-40B4-BE49-F238E27FC236}">
                <a16:creationId xmlns:a16="http://schemas.microsoft.com/office/drawing/2014/main" id="{898BFDDD-3834-416D-A857-16D198141B0E}"/>
              </a:ext>
            </a:extLst>
          </p:cNvPr>
          <p:cNvSpPr/>
          <p:nvPr/>
        </p:nvSpPr>
        <p:spPr>
          <a:xfrm rot="3435223">
            <a:off x="4881444" y="3833280"/>
            <a:ext cx="818388" cy="159093"/>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extBox 19">
            <a:extLst>
              <a:ext uri="{FF2B5EF4-FFF2-40B4-BE49-F238E27FC236}">
                <a16:creationId xmlns:a16="http://schemas.microsoft.com/office/drawing/2014/main" id="{B2A198EF-5DA5-4196-9B6E-E099905DAB04}"/>
              </a:ext>
            </a:extLst>
          </p:cNvPr>
          <p:cNvSpPr txBox="1"/>
          <p:nvPr/>
        </p:nvSpPr>
        <p:spPr>
          <a:xfrm rot="3529597">
            <a:off x="4554350" y="4014145"/>
            <a:ext cx="866273" cy="369332"/>
          </a:xfrm>
          <a:prstGeom prst="rect">
            <a:avLst/>
          </a:prstGeom>
          <a:solidFill>
            <a:schemeClr val="bg1"/>
          </a:solidFill>
        </p:spPr>
        <p:txBody>
          <a:bodyPr wrap="square" rtlCol="0">
            <a:spAutoFit/>
          </a:bodyPr>
          <a:lstStyle/>
          <a:p>
            <a:pPr algn="ctr"/>
            <a:r>
              <a:rPr lang="ar-IQ" dirty="0"/>
              <a:t>تبخير</a:t>
            </a:r>
            <a:endParaRPr lang="fr-FR" dirty="0"/>
          </a:p>
        </p:txBody>
      </p:sp>
      <p:sp>
        <p:nvSpPr>
          <p:cNvPr id="21" name="TextBox 20">
            <a:extLst>
              <a:ext uri="{FF2B5EF4-FFF2-40B4-BE49-F238E27FC236}">
                <a16:creationId xmlns:a16="http://schemas.microsoft.com/office/drawing/2014/main" id="{45E01056-9FC5-43A2-9FFB-5E724653FE07}"/>
              </a:ext>
            </a:extLst>
          </p:cNvPr>
          <p:cNvSpPr txBox="1"/>
          <p:nvPr/>
        </p:nvSpPr>
        <p:spPr>
          <a:xfrm rot="3529597">
            <a:off x="5172520" y="3360112"/>
            <a:ext cx="900945" cy="369332"/>
          </a:xfrm>
          <a:prstGeom prst="rect">
            <a:avLst/>
          </a:prstGeom>
          <a:solidFill>
            <a:schemeClr val="bg1"/>
          </a:solidFill>
        </p:spPr>
        <p:txBody>
          <a:bodyPr wrap="square" rtlCol="0">
            <a:spAutoFit/>
          </a:bodyPr>
          <a:lstStyle/>
          <a:p>
            <a:pPr algn="ctr"/>
            <a:r>
              <a:rPr lang="ar-IQ" dirty="0"/>
              <a:t>تكثيف</a:t>
            </a:r>
            <a:endParaRPr lang="fr-FR" dirty="0"/>
          </a:p>
        </p:txBody>
      </p:sp>
      <p:pic>
        <p:nvPicPr>
          <p:cNvPr id="23" name="Picture 22" descr="A screenshot of a cell phone&#10;&#10;Description generated with very high confidence">
            <a:extLst>
              <a:ext uri="{FF2B5EF4-FFF2-40B4-BE49-F238E27FC236}">
                <a16:creationId xmlns:a16="http://schemas.microsoft.com/office/drawing/2014/main" id="{6AB882A6-D982-4BCE-B17C-0B9010B29B86}"/>
              </a:ext>
            </a:extLst>
          </p:cNvPr>
          <p:cNvPicPr>
            <a:picLocks noChangeAspect="1"/>
          </p:cNvPicPr>
          <p:nvPr/>
        </p:nvPicPr>
        <p:blipFill>
          <a:blip r:embed="rId3"/>
          <a:stretch>
            <a:fillRect/>
          </a:stretch>
        </p:blipFill>
        <p:spPr>
          <a:xfrm>
            <a:off x="1391011" y="1808690"/>
            <a:ext cx="9301982" cy="3178177"/>
          </a:xfrm>
          <a:prstGeom prst="rect">
            <a:avLst/>
          </a:prstGeom>
        </p:spPr>
      </p:pic>
    </p:spTree>
    <p:extLst>
      <p:ext uri="{BB962C8B-B14F-4D97-AF65-F5344CB8AC3E}">
        <p14:creationId xmlns:p14="http://schemas.microsoft.com/office/powerpoint/2010/main" val="123448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8"/>
                                        </p:tgtEl>
                                        <p:attrNameLst>
                                          <p:attrName>ppt_x</p:attrName>
                                        </p:attrNameLst>
                                      </p:cBhvr>
                                      <p:tavLst>
                                        <p:tav tm="0">
                                          <p:val>
                                            <p:strVal val="ppt_x"/>
                                          </p:val>
                                        </p:tav>
                                        <p:tav tm="100000">
                                          <p:val>
                                            <p:strVal val="ppt_x"/>
                                          </p:val>
                                        </p:tav>
                                      </p:tavLst>
                                    </p:anim>
                                    <p:anim calcmode="lin" valueType="num">
                                      <p:cBhvr additive="base">
                                        <p:cTn id="31" dur="500"/>
                                        <p:tgtEl>
                                          <p:spTgt spid="8"/>
                                        </p:tgtEl>
                                        <p:attrNameLst>
                                          <p:attrName>ppt_y</p:attrName>
                                        </p:attrNameLst>
                                      </p:cBhvr>
                                      <p:tavLst>
                                        <p:tav tm="0">
                                          <p:val>
                                            <p:strVal val="ppt_y"/>
                                          </p:val>
                                        </p:tav>
                                        <p:tav tm="100000">
                                          <p:val>
                                            <p:strVal val="1+ppt_h/2"/>
                                          </p:val>
                                        </p:tav>
                                      </p:tavLst>
                                    </p:anim>
                                    <p:set>
                                      <p:cBhvr>
                                        <p:cTn id="32" dur="1" fill="hold">
                                          <p:stCondLst>
                                            <p:cond delay="499"/>
                                          </p:stCondLst>
                                        </p:cTn>
                                        <p:tgtEl>
                                          <p:spTgt spid="8"/>
                                        </p:tgtEl>
                                        <p:attrNameLst>
                                          <p:attrName>style.visibility</p:attrName>
                                        </p:attrNameLst>
                                      </p:cBhvr>
                                      <p:to>
                                        <p:strVal val="hidden"/>
                                      </p:to>
                                    </p:set>
                                  </p:childTnLst>
                                </p:cTn>
                              </p:par>
                              <p:par>
                                <p:cTn id="33" presetID="2" presetClass="exit" presetSubtype="4" fill="hold" grpId="1" nodeType="withEffect">
                                  <p:stCondLst>
                                    <p:cond delay="0"/>
                                  </p:stCondLst>
                                  <p:childTnLst>
                                    <p:anim calcmode="lin" valueType="num">
                                      <p:cBhvr additive="base">
                                        <p:cTn id="34" dur="500"/>
                                        <p:tgtEl>
                                          <p:spTgt spid="11"/>
                                        </p:tgtEl>
                                        <p:attrNameLst>
                                          <p:attrName>ppt_x</p:attrName>
                                        </p:attrNameLst>
                                      </p:cBhvr>
                                      <p:tavLst>
                                        <p:tav tm="0">
                                          <p:val>
                                            <p:strVal val="ppt_x"/>
                                          </p:val>
                                        </p:tav>
                                        <p:tav tm="100000">
                                          <p:val>
                                            <p:strVal val="ppt_x"/>
                                          </p:val>
                                        </p:tav>
                                      </p:tavLst>
                                    </p:anim>
                                    <p:anim calcmode="lin" valueType="num">
                                      <p:cBhvr additive="base">
                                        <p:cTn id="35" dur="500"/>
                                        <p:tgtEl>
                                          <p:spTgt spid="11"/>
                                        </p:tgtEl>
                                        <p:attrNameLst>
                                          <p:attrName>ppt_y</p:attrName>
                                        </p:attrNameLst>
                                      </p:cBhvr>
                                      <p:tavLst>
                                        <p:tav tm="0">
                                          <p:val>
                                            <p:strVal val="ppt_y"/>
                                          </p:val>
                                        </p:tav>
                                        <p:tav tm="100000">
                                          <p:val>
                                            <p:strVal val="1+ppt_h/2"/>
                                          </p:val>
                                        </p:tav>
                                      </p:tavLst>
                                    </p:anim>
                                    <p:set>
                                      <p:cBhvr>
                                        <p:cTn id="36" dur="1" fill="hold">
                                          <p:stCondLst>
                                            <p:cond delay="499"/>
                                          </p:stCondLst>
                                        </p:cTn>
                                        <p:tgtEl>
                                          <p:spTgt spid="11"/>
                                        </p:tgtEl>
                                        <p:attrNameLst>
                                          <p:attrName>style.visibility</p:attrName>
                                        </p:attrNameLst>
                                      </p:cBhvr>
                                      <p:to>
                                        <p:strVal val="hidden"/>
                                      </p:to>
                                    </p:set>
                                  </p:childTnLst>
                                </p:cTn>
                              </p:par>
                              <p:par>
                                <p:cTn id="37" presetID="2" presetClass="exit" presetSubtype="4" fill="hold" grpId="1" nodeType="withEffect">
                                  <p:stCondLst>
                                    <p:cond delay="0"/>
                                  </p:stCondLst>
                                  <p:childTnLst>
                                    <p:anim calcmode="lin" valueType="num">
                                      <p:cBhvr additive="base">
                                        <p:cTn id="38" dur="500"/>
                                        <p:tgtEl>
                                          <p:spTgt spid="12"/>
                                        </p:tgtEl>
                                        <p:attrNameLst>
                                          <p:attrName>ppt_x</p:attrName>
                                        </p:attrNameLst>
                                      </p:cBhvr>
                                      <p:tavLst>
                                        <p:tav tm="0">
                                          <p:val>
                                            <p:strVal val="ppt_x"/>
                                          </p:val>
                                        </p:tav>
                                        <p:tav tm="100000">
                                          <p:val>
                                            <p:strVal val="ppt_x"/>
                                          </p:val>
                                        </p:tav>
                                      </p:tavLst>
                                    </p:anim>
                                    <p:anim calcmode="lin" valueType="num">
                                      <p:cBhvr additive="base">
                                        <p:cTn id="39" dur="500"/>
                                        <p:tgtEl>
                                          <p:spTgt spid="12"/>
                                        </p:tgtEl>
                                        <p:attrNameLst>
                                          <p:attrName>ppt_y</p:attrName>
                                        </p:attrNameLst>
                                      </p:cBhvr>
                                      <p:tavLst>
                                        <p:tav tm="0">
                                          <p:val>
                                            <p:strVal val="ppt_y"/>
                                          </p:val>
                                        </p:tav>
                                        <p:tav tm="100000">
                                          <p:val>
                                            <p:strVal val="1+ppt_h/2"/>
                                          </p:val>
                                        </p:tav>
                                      </p:tavLst>
                                    </p:anim>
                                    <p:set>
                                      <p:cBhvr>
                                        <p:cTn id="40" dur="1" fill="hold">
                                          <p:stCondLst>
                                            <p:cond delay="499"/>
                                          </p:stCondLst>
                                        </p:cTn>
                                        <p:tgtEl>
                                          <p:spTgt spid="12"/>
                                        </p:tgtEl>
                                        <p:attrNameLst>
                                          <p:attrName>style.visibility</p:attrName>
                                        </p:attrNameLst>
                                      </p:cBhvr>
                                      <p:to>
                                        <p:strVal val="hidden"/>
                                      </p:to>
                                    </p:set>
                                  </p:childTnLst>
                                </p:cTn>
                              </p:par>
                              <p:par>
                                <p:cTn id="41" presetID="2" presetClass="exit" presetSubtype="4" fill="hold" grpId="1" nodeType="withEffect">
                                  <p:stCondLst>
                                    <p:cond delay="0"/>
                                  </p:stCondLst>
                                  <p:childTnLst>
                                    <p:anim calcmode="lin" valueType="num">
                                      <p:cBhvr additive="base">
                                        <p:cTn id="42" dur="500"/>
                                        <p:tgtEl>
                                          <p:spTgt spid="13"/>
                                        </p:tgtEl>
                                        <p:attrNameLst>
                                          <p:attrName>ppt_x</p:attrName>
                                        </p:attrNameLst>
                                      </p:cBhvr>
                                      <p:tavLst>
                                        <p:tav tm="0">
                                          <p:val>
                                            <p:strVal val="ppt_x"/>
                                          </p:val>
                                        </p:tav>
                                        <p:tav tm="100000">
                                          <p:val>
                                            <p:strVal val="ppt_x"/>
                                          </p:val>
                                        </p:tav>
                                      </p:tavLst>
                                    </p:anim>
                                    <p:anim calcmode="lin" valueType="num">
                                      <p:cBhvr additive="base">
                                        <p:cTn id="43" dur="500"/>
                                        <p:tgtEl>
                                          <p:spTgt spid="13"/>
                                        </p:tgtEl>
                                        <p:attrNameLst>
                                          <p:attrName>ppt_y</p:attrName>
                                        </p:attrNameLst>
                                      </p:cBhvr>
                                      <p:tavLst>
                                        <p:tav tm="0">
                                          <p:val>
                                            <p:strVal val="ppt_y"/>
                                          </p:val>
                                        </p:tav>
                                        <p:tav tm="100000">
                                          <p:val>
                                            <p:strVal val="1+ppt_h/2"/>
                                          </p:val>
                                        </p:tav>
                                      </p:tavLst>
                                    </p:anim>
                                    <p:set>
                                      <p:cBhvr>
                                        <p:cTn id="44" dur="1" fill="hold">
                                          <p:stCondLst>
                                            <p:cond delay="499"/>
                                          </p:stCondLst>
                                        </p:cTn>
                                        <p:tgtEl>
                                          <p:spTgt spid="13"/>
                                        </p:tgtEl>
                                        <p:attrNameLst>
                                          <p:attrName>style.visibility</p:attrName>
                                        </p:attrNameLst>
                                      </p:cBhvr>
                                      <p:to>
                                        <p:strVal val="hidden"/>
                                      </p:to>
                                    </p:set>
                                  </p:childTnLst>
                                </p:cTn>
                              </p:par>
                              <p:par>
                                <p:cTn id="45" presetID="2" presetClass="exit" presetSubtype="4" fill="hold" grpId="1" nodeType="withEffect">
                                  <p:stCondLst>
                                    <p:cond delay="0"/>
                                  </p:stCondLst>
                                  <p:childTnLst>
                                    <p:anim calcmode="lin" valueType="num">
                                      <p:cBhvr additive="base">
                                        <p:cTn id="46" dur="500"/>
                                        <p:tgtEl>
                                          <p:spTgt spid="14"/>
                                        </p:tgtEl>
                                        <p:attrNameLst>
                                          <p:attrName>ppt_x</p:attrName>
                                        </p:attrNameLst>
                                      </p:cBhvr>
                                      <p:tavLst>
                                        <p:tav tm="0">
                                          <p:val>
                                            <p:strVal val="ppt_x"/>
                                          </p:val>
                                        </p:tav>
                                        <p:tav tm="100000">
                                          <p:val>
                                            <p:strVal val="ppt_x"/>
                                          </p:val>
                                        </p:tav>
                                      </p:tavLst>
                                    </p:anim>
                                    <p:anim calcmode="lin" valueType="num">
                                      <p:cBhvr additive="base">
                                        <p:cTn id="47" dur="500"/>
                                        <p:tgtEl>
                                          <p:spTgt spid="14"/>
                                        </p:tgtEl>
                                        <p:attrNameLst>
                                          <p:attrName>ppt_y</p:attrName>
                                        </p:attrNameLst>
                                      </p:cBhvr>
                                      <p:tavLst>
                                        <p:tav tm="0">
                                          <p:val>
                                            <p:strVal val="ppt_y"/>
                                          </p:val>
                                        </p:tav>
                                        <p:tav tm="100000">
                                          <p:val>
                                            <p:strVal val="1+ppt_h/2"/>
                                          </p:val>
                                        </p:tav>
                                      </p:tavLst>
                                    </p:anim>
                                    <p:set>
                                      <p:cBhvr>
                                        <p:cTn id="48" dur="1" fill="hold">
                                          <p:stCondLst>
                                            <p:cond delay="499"/>
                                          </p:stCondLst>
                                        </p:cTn>
                                        <p:tgtEl>
                                          <p:spTgt spid="14"/>
                                        </p:tgtEl>
                                        <p:attrNameLst>
                                          <p:attrName>style.visibility</p:attrName>
                                        </p:attrNameLst>
                                      </p:cBhvr>
                                      <p:to>
                                        <p:strVal val="hidden"/>
                                      </p:to>
                                    </p:set>
                                  </p:childTnLst>
                                </p:cTn>
                              </p:par>
                              <p:par>
                                <p:cTn id="49" presetID="2" presetClass="exit" presetSubtype="4" fill="hold" grpId="1" nodeType="withEffect">
                                  <p:stCondLst>
                                    <p:cond delay="0"/>
                                  </p:stCondLst>
                                  <p:childTnLst>
                                    <p:anim calcmode="lin" valueType="num">
                                      <p:cBhvr additive="base">
                                        <p:cTn id="50" dur="500"/>
                                        <p:tgtEl>
                                          <p:spTgt spid="15"/>
                                        </p:tgtEl>
                                        <p:attrNameLst>
                                          <p:attrName>ppt_x</p:attrName>
                                        </p:attrNameLst>
                                      </p:cBhvr>
                                      <p:tavLst>
                                        <p:tav tm="0">
                                          <p:val>
                                            <p:strVal val="ppt_x"/>
                                          </p:val>
                                        </p:tav>
                                        <p:tav tm="100000">
                                          <p:val>
                                            <p:strVal val="ppt_x"/>
                                          </p:val>
                                        </p:tav>
                                      </p:tavLst>
                                    </p:anim>
                                    <p:anim calcmode="lin" valueType="num">
                                      <p:cBhvr additive="base">
                                        <p:cTn id="51" dur="500"/>
                                        <p:tgtEl>
                                          <p:spTgt spid="15"/>
                                        </p:tgtEl>
                                        <p:attrNameLst>
                                          <p:attrName>ppt_y</p:attrName>
                                        </p:attrNameLst>
                                      </p:cBhvr>
                                      <p:tavLst>
                                        <p:tav tm="0">
                                          <p:val>
                                            <p:strVal val="ppt_y"/>
                                          </p:val>
                                        </p:tav>
                                        <p:tav tm="100000">
                                          <p:val>
                                            <p:strVal val="1+ppt_h/2"/>
                                          </p:val>
                                        </p:tav>
                                      </p:tavLst>
                                    </p:anim>
                                    <p:set>
                                      <p:cBhvr>
                                        <p:cTn id="52" dur="1" fill="hold">
                                          <p:stCondLst>
                                            <p:cond delay="499"/>
                                          </p:stCondLst>
                                        </p:cTn>
                                        <p:tgtEl>
                                          <p:spTgt spid="15"/>
                                        </p:tgtEl>
                                        <p:attrNameLst>
                                          <p:attrName>style.visibility</p:attrName>
                                        </p:attrNameLst>
                                      </p:cBhvr>
                                      <p:to>
                                        <p:strVal val="hidden"/>
                                      </p:to>
                                    </p:set>
                                  </p:childTnLst>
                                </p:cTn>
                              </p:par>
                              <p:par>
                                <p:cTn id="53" presetID="2" presetClass="exit" presetSubtype="4" fill="hold" grpId="1" nodeType="withEffect">
                                  <p:stCondLst>
                                    <p:cond delay="0"/>
                                  </p:stCondLst>
                                  <p:childTnLst>
                                    <p:anim calcmode="lin" valueType="num">
                                      <p:cBhvr additive="base">
                                        <p:cTn id="54" dur="500"/>
                                        <p:tgtEl>
                                          <p:spTgt spid="16"/>
                                        </p:tgtEl>
                                        <p:attrNameLst>
                                          <p:attrName>ppt_x</p:attrName>
                                        </p:attrNameLst>
                                      </p:cBhvr>
                                      <p:tavLst>
                                        <p:tav tm="0">
                                          <p:val>
                                            <p:strVal val="ppt_x"/>
                                          </p:val>
                                        </p:tav>
                                        <p:tav tm="100000">
                                          <p:val>
                                            <p:strVal val="ppt_x"/>
                                          </p:val>
                                        </p:tav>
                                      </p:tavLst>
                                    </p:anim>
                                    <p:anim calcmode="lin" valueType="num">
                                      <p:cBhvr additive="base">
                                        <p:cTn id="55" dur="500"/>
                                        <p:tgtEl>
                                          <p:spTgt spid="16"/>
                                        </p:tgtEl>
                                        <p:attrNameLst>
                                          <p:attrName>ppt_y</p:attrName>
                                        </p:attrNameLst>
                                      </p:cBhvr>
                                      <p:tavLst>
                                        <p:tav tm="0">
                                          <p:val>
                                            <p:strVal val="ppt_y"/>
                                          </p:val>
                                        </p:tav>
                                        <p:tav tm="100000">
                                          <p:val>
                                            <p:strVal val="1+ppt_h/2"/>
                                          </p:val>
                                        </p:tav>
                                      </p:tavLst>
                                    </p:anim>
                                    <p:set>
                                      <p:cBhvr>
                                        <p:cTn id="56" dur="1" fill="hold">
                                          <p:stCondLst>
                                            <p:cond delay="499"/>
                                          </p:stCondLst>
                                        </p:cTn>
                                        <p:tgtEl>
                                          <p:spTgt spid="16"/>
                                        </p:tgtEl>
                                        <p:attrNameLst>
                                          <p:attrName>style.visibility</p:attrName>
                                        </p:attrNameLst>
                                      </p:cBhvr>
                                      <p:to>
                                        <p:strVal val="hidden"/>
                                      </p:to>
                                    </p:set>
                                  </p:childTnLst>
                                </p:cTn>
                              </p:par>
                              <p:par>
                                <p:cTn id="57" presetID="2" presetClass="exit" presetSubtype="4" fill="hold" grpId="1" nodeType="withEffect">
                                  <p:stCondLst>
                                    <p:cond delay="0"/>
                                  </p:stCondLst>
                                  <p:childTnLst>
                                    <p:anim calcmode="lin" valueType="num">
                                      <p:cBhvr additive="base">
                                        <p:cTn id="58" dur="500"/>
                                        <p:tgtEl>
                                          <p:spTgt spid="18"/>
                                        </p:tgtEl>
                                        <p:attrNameLst>
                                          <p:attrName>ppt_x</p:attrName>
                                        </p:attrNameLst>
                                      </p:cBhvr>
                                      <p:tavLst>
                                        <p:tav tm="0">
                                          <p:val>
                                            <p:strVal val="ppt_x"/>
                                          </p:val>
                                        </p:tav>
                                        <p:tav tm="100000">
                                          <p:val>
                                            <p:strVal val="ppt_x"/>
                                          </p:val>
                                        </p:tav>
                                      </p:tavLst>
                                    </p:anim>
                                    <p:anim calcmode="lin" valueType="num">
                                      <p:cBhvr additive="base">
                                        <p:cTn id="59" dur="500"/>
                                        <p:tgtEl>
                                          <p:spTgt spid="18"/>
                                        </p:tgtEl>
                                        <p:attrNameLst>
                                          <p:attrName>ppt_y</p:attrName>
                                        </p:attrNameLst>
                                      </p:cBhvr>
                                      <p:tavLst>
                                        <p:tav tm="0">
                                          <p:val>
                                            <p:strVal val="ppt_y"/>
                                          </p:val>
                                        </p:tav>
                                        <p:tav tm="100000">
                                          <p:val>
                                            <p:strVal val="1+ppt_h/2"/>
                                          </p:val>
                                        </p:tav>
                                      </p:tavLst>
                                    </p:anim>
                                    <p:set>
                                      <p:cBhvr>
                                        <p:cTn id="60" dur="1" fill="hold">
                                          <p:stCondLst>
                                            <p:cond delay="499"/>
                                          </p:stCondLst>
                                        </p:cTn>
                                        <p:tgtEl>
                                          <p:spTgt spid="18"/>
                                        </p:tgtEl>
                                        <p:attrNameLst>
                                          <p:attrName>style.visibility</p:attrName>
                                        </p:attrNameLst>
                                      </p:cBhvr>
                                      <p:to>
                                        <p:strVal val="hidden"/>
                                      </p:to>
                                    </p:set>
                                  </p:childTnLst>
                                </p:cTn>
                              </p:par>
                              <p:par>
                                <p:cTn id="61" presetID="2" presetClass="exit" presetSubtype="4" fill="hold" grpId="1" nodeType="withEffect">
                                  <p:stCondLst>
                                    <p:cond delay="0"/>
                                  </p:stCondLst>
                                  <p:childTnLst>
                                    <p:anim calcmode="lin" valueType="num">
                                      <p:cBhvr additive="base">
                                        <p:cTn id="62" dur="500"/>
                                        <p:tgtEl>
                                          <p:spTgt spid="19"/>
                                        </p:tgtEl>
                                        <p:attrNameLst>
                                          <p:attrName>ppt_x</p:attrName>
                                        </p:attrNameLst>
                                      </p:cBhvr>
                                      <p:tavLst>
                                        <p:tav tm="0">
                                          <p:val>
                                            <p:strVal val="ppt_x"/>
                                          </p:val>
                                        </p:tav>
                                        <p:tav tm="100000">
                                          <p:val>
                                            <p:strVal val="ppt_x"/>
                                          </p:val>
                                        </p:tav>
                                      </p:tavLst>
                                    </p:anim>
                                    <p:anim calcmode="lin" valueType="num">
                                      <p:cBhvr additive="base">
                                        <p:cTn id="63" dur="500"/>
                                        <p:tgtEl>
                                          <p:spTgt spid="19"/>
                                        </p:tgtEl>
                                        <p:attrNameLst>
                                          <p:attrName>ppt_y</p:attrName>
                                        </p:attrNameLst>
                                      </p:cBhvr>
                                      <p:tavLst>
                                        <p:tav tm="0">
                                          <p:val>
                                            <p:strVal val="ppt_y"/>
                                          </p:val>
                                        </p:tav>
                                        <p:tav tm="100000">
                                          <p:val>
                                            <p:strVal val="1+ppt_h/2"/>
                                          </p:val>
                                        </p:tav>
                                      </p:tavLst>
                                    </p:anim>
                                    <p:set>
                                      <p:cBhvr>
                                        <p:cTn id="64" dur="1" fill="hold">
                                          <p:stCondLst>
                                            <p:cond delay="499"/>
                                          </p:stCondLst>
                                        </p:cTn>
                                        <p:tgtEl>
                                          <p:spTgt spid="19"/>
                                        </p:tgtEl>
                                        <p:attrNameLst>
                                          <p:attrName>style.visibility</p:attrName>
                                        </p:attrNameLst>
                                      </p:cBhvr>
                                      <p:to>
                                        <p:strVal val="hidden"/>
                                      </p:to>
                                    </p:set>
                                  </p:childTnLst>
                                </p:cTn>
                              </p:par>
                              <p:par>
                                <p:cTn id="65" presetID="2" presetClass="exit" presetSubtype="4" fill="hold" grpId="1" nodeType="withEffect">
                                  <p:stCondLst>
                                    <p:cond delay="0"/>
                                  </p:stCondLst>
                                  <p:childTnLst>
                                    <p:anim calcmode="lin" valueType="num">
                                      <p:cBhvr additive="base">
                                        <p:cTn id="66" dur="500"/>
                                        <p:tgtEl>
                                          <p:spTgt spid="20"/>
                                        </p:tgtEl>
                                        <p:attrNameLst>
                                          <p:attrName>ppt_x</p:attrName>
                                        </p:attrNameLst>
                                      </p:cBhvr>
                                      <p:tavLst>
                                        <p:tav tm="0">
                                          <p:val>
                                            <p:strVal val="ppt_x"/>
                                          </p:val>
                                        </p:tav>
                                        <p:tav tm="100000">
                                          <p:val>
                                            <p:strVal val="ppt_x"/>
                                          </p:val>
                                        </p:tav>
                                      </p:tavLst>
                                    </p:anim>
                                    <p:anim calcmode="lin" valueType="num">
                                      <p:cBhvr additive="base">
                                        <p:cTn id="67" dur="500"/>
                                        <p:tgtEl>
                                          <p:spTgt spid="20"/>
                                        </p:tgtEl>
                                        <p:attrNameLst>
                                          <p:attrName>ppt_y</p:attrName>
                                        </p:attrNameLst>
                                      </p:cBhvr>
                                      <p:tavLst>
                                        <p:tav tm="0">
                                          <p:val>
                                            <p:strVal val="ppt_y"/>
                                          </p:val>
                                        </p:tav>
                                        <p:tav tm="100000">
                                          <p:val>
                                            <p:strVal val="1+ppt_h/2"/>
                                          </p:val>
                                        </p:tav>
                                      </p:tavLst>
                                    </p:anim>
                                    <p:set>
                                      <p:cBhvr>
                                        <p:cTn id="68" dur="1" fill="hold">
                                          <p:stCondLst>
                                            <p:cond delay="499"/>
                                          </p:stCondLst>
                                        </p:cTn>
                                        <p:tgtEl>
                                          <p:spTgt spid="20"/>
                                        </p:tgtEl>
                                        <p:attrNameLst>
                                          <p:attrName>style.visibility</p:attrName>
                                        </p:attrNameLst>
                                      </p:cBhvr>
                                      <p:to>
                                        <p:strVal val="hidden"/>
                                      </p:to>
                                    </p:set>
                                  </p:childTnLst>
                                </p:cTn>
                              </p:par>
                              <p:par>
                                <p:cTn id="69" presetID="2" presetClass="exit" presetSubtype="4" fill="hold" grpId="1" nodeType="withEffect">
                                  <p:stCondLst>
                                    <p:cond delay="0"/>
                                  </p:stCondLst>
                                  <p:childTnLst>
                                    <p:anim calcmode="lin" valueType="num">
                                      <p:cBhvr additive="base">
                                        <p:cTn id="70" dur="500"/>
                                        <p:tgtEl>
                                          <p:spTgt spid="21"/>
                                        </p:tgtEl>
                                        <p:attrNameLst>
                                          <p:attrName>ppt_x</p:attrName>
                                        </p:attrNameLst>
                                      </p:cBhvr>
                                      <p:tavLst>
                                        <p:tav tm="0">
                                          <p:val>
                                            <p:strVal val="ppt_x"/>
                                          </p:val>
                                        </p:tav>
                                        <p:tav tm="100000">
                                          <p:val>
                                            <p:strVal val="ppt_x"/>
                                          </p:val>
                                        </p:tav>
                                      </p:tavLst>
                                    </p:anim>
                                    <p:anim calcmode="lin" valueType="num">
                                      <p:cBhvr additive="base">
                                        <p:cTn id="71" dur="500"/>
                                        <p:tgtEl>
                                          <p:spTgt spid="21"/>
                                        </p:tgtEl>
                                        <p:attrNameLst>
                                          <p:attrName>ppt_y</p:attrName>
                                        </p:attrNameLst>
                                      </p:cBhvr>
                                      <p:tavLst>
                                        <p:tav tm="0">
                                          <p:val>
                                            <p:strVal val="ppt_y"/>
                                          </p:val>
                                        </p:tav>
                                        <p:tav tm="100000">
                                          <p:val>
                                            <p:strVal val="1+ppt_h/2"/>
                                          </p:val>
                                        </p:tav>
                                      </p:tavLst>
                                    </p:anim>
                                    <p:set>
                                      <p:cBhvr>
                                        <p:cTn id="72" dur="1" fill="hold">
                                          <p:stCondLst>
                                            <p:cond delay="499"/>
                                          </p:stCondLst>
                                        </p:cTn>
                                        <p:tgtEl>
                                          <p:spTgt spid="2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ppt_x"/>
                                          </p:val>
                                        </p:tav>
                                        <p:tav tm="100000">
                                          <p:val>
                                            <p:strVal val="#ppt_x"/>
                                          </p:val>
                                        </p:tav>
                                      </p:tavLst>
                                    </p:anim>
                                    <p:anim calcmode="lin" valueType="num">
                                      <p:cBhvr additive="base">
                                        <p:cTn id="7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A05F72F-3DBD-4CF1-B3FC-44D84C473B90}"/>
              </a:ext>
            </a:extLst>
          </p:cNvPr>
          <p:cNvSpPr>
            <a:spLocks noGrp="1"/>
          </p:cNvSpPr>
          <p:nvPr>
            <p:ph type="ftr" sz="quarter" idx="11"/>
          </p:nvPr>
        </p:nvSpPr>
        <p:spPr/>
        <p:txBody>
          <a:bodyPr/>
          <a:lstStyle/>
          <a:p>
            <a:r>
              <a:rPr lang="en-US"/>
              <a:t>Thermodynamic Courses</a:t>
            </a:r>
            <a:endParaRPr lang="en-US" dirty="0"/>
          </a:p>
        </p:txBody>
      </p:sp>
      <p:sp>
        <p:nvSpPr>
          <p:cNvPr id="5" name="Slide Number Placeholder 4">
            <a:extLst>
              <a:ext uri="{FF2B5EF4-FFF2-40B4-BE49-F238E27FC236}">
                <a16:creationId xmlns:a16="http://schemas.microsoft.com/office/drawing/2014/main" id="{6C626158-9E29-40B2-8F70-280A74FC77BC}"/>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11" name="Picture 10" descr="A close up of a map&#10;&#10;Description generated with high confidence">
            <a:extLst>
              <a:ext uri="{FF2B5EF4-FFF2-40B4-BE49-F238E27FC236}">
                <a16:creationId xmlns:a16="http://schemas.microsoft.com/office/drawing/2014/main" id="{DD209351-9874-4C2E-A5E1-71F54CE91E9E}"/>
              </a:ext>
            </a:extLst>
          </p:cNvPr>
          <p:cNvPicPr>
            <a:picLocks noChangeAspect="1"/>
          </p:cNvPicPr>
          <p:nvPr/>
        </p:nvPicPr>
        <p:blipFill>
          <a:blip r:embed="rId2"/>
          <a:stretch>
            <a:fillRect/>
          </a:stretch>
        </p:blipFill>
        <p:spPr>
          <a:xfrm>
            <a:off x="1472592" y="846667"/>
            <a:ext cx="9080072" cy="5071533"/>
          </a:xfrm>
          <a:prstGeom prst="rect">
            <a:avLst/>
          </a:prstGeom>
        </p:spPr>
      </p:pic>
    </p:spTree>
    <p:extLst>
      <p:ext uri="{BB962C8B-B14F-4D97-AF65-F5344CB8AC3E}">
        <p14:creationId xmlns:p14="http://schemas.microsoft.com/office/powerpoint/2010/main" val="63217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D58F475-E033-48BC-A2E6-64CD909000BD}"/>
              </a:ext>
            </a:extLst>
          </p:cNvPr>
          <p:cNvSpPr>
            <a:spLocks noGrp="1"/>
          </p:cNvSpPr>
          <p:nvPr>
            <p:ph type="ftr" sz="quarter" idx="11"/>
          </p:nvPr>
        </p:nvSpPr>
        <p:spPr/>
        <p:txBody>
          <a:bodyPr/>
          <a:lstStyle/>
          <a:p>
            <a:r>
              <a:rPr lang="en-US"/>
              <a:t>Thermodynamic Courses</a:t>
            </a:r>
            <a:endParaRPr lang="en-US" dirty="0"/>
          </a:p>
        </p:txBody>
      </p:sp>
      <p:sp>
        <p:nvSpPr>
          <p:cNvPr id="5" name="Slide Number Placeholder 4">
            <a:extLst>
              <a:ext uri="{FF2B5EF4-FFF2-40B4-BE49-F238E27FC236}">
                <a16:creationId xmlns:a16="http://schemas.microsoft.com/office/drawing/2014/main" id="{97FB3F4D-6E89-42F6-AF42-D82848E64470}"/>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6" name="TextBox 5">
            <a:extLst>
              <a:ext uri="{FF2B5EF4-FFF2-40B4-BE49-F238E27FC236}">
                <a16:creationId xmlns:a16="http://schemas.microsoft.com/office/drawing/2014/main" id="{5470D529-F751-47FA-8B34-669670D21359}"/>
              </a:ext>
            </a:extLst>
          </p:cNvPr>
          <p:cNvSpPr txBox="1"/>
          <p:nvPr/>
        </p:nvSpPr>
        <p:spPr>
          <a:xfrm>
            <a:off x="1614617" y="135920"/>
            <a:ext cx="10408508" cy="707886"/>
          </a:xfrm>
          <a:prstGeom prst="rect">
            <a:avLst/>
          </a:prstGeom>
          <a:solidFill>
            <a:schemeClr val="bg1">
              <a:alpha val="68000"/>
            </a:schemeClr>
          </a:solidFill>
          <a:ln>
            <a:solidFill>
              <a:srgbClr val="595959"/>
            </a:solidFill>
          </a:ln>
        </p:spPr>
        <p:txBody>
          <a:bodyPr wrap="square" rtlCol="0">
            <a:spAutoFit/>
          </a:bodyPr>
          <a:lstStyle/>
          <a:p>
            <a:pPr algn="r"/>
            <a:r>
              <a:rPr lang="ar-IQ" sz="4000" dirty="0">
                <a:solidFill>
                  <a:srgbClr val="FF0000"/>
                </a:solidFill>
              </a:rPr>
              <a:t>الغاز والبخار: </a:t>
            </a:r>
            <a:r>
              <a:rPr lang="ar-IQ" sz="4000" dirty="0"/>
              <a:t>تمثلان مرحلتين متباعدتين لظاهرة واحدة مستمرة</a:t>
            </a:r>
            <a:endParaRPr lang="fr-FR" sz="4000" dirty="0"/>
          </a:p>
        </p:txBody>
      </p:sp>
      <p:sp>
        <p:nvSpPr>
          <p:cNvPr id="2" name="Callout: Left-Right Arrow 1">
            <a:extLst>
              <a:ext uri="{FF2B5EF4-FFF2-40B4-BE49-F238E27FC236}">
                <a16:creationId xmlns:a16="http://schemas.microsoft.com/office/drawing/2014/main" id="{AB452445-CB0B-4726-B7B3-8FE9B86B81F6}"/>
              </a:ext>
            </a:extLst>
          </p:cNvPr>
          <p:cNvSpPr/>
          <p:nvPr/>
        </p:nvSpPr>
        <p:spPr>
          <a:xfrm>
            <a:off x="3305907" y="1992921"/>
            <a:ext cx="5931877" cy="2731477"/>
          </a:xfrm>
          <a:prstGeom prst="leftRightArrow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4000" dirty="0"/>
              <a:t>الدرجة الحرجة</a:t>
            </a:r>
            <a:endParaRPr lang="fr-FR" sz="4000" dirty="0"/>
          </a:p>
        </p:txBody>
      </p:sp>
      <p:sp>
        <p:nvSpPr>
          <p:cNvPr id="3" name="TextBox 2">
            <a:extLst>
              <a:ext uri="{FF2B5EF4-FFF2-40B4-BE49-F238E27FC236}">
                <a16:creationId xmlns:a16="http://schemas.microsoft.com/office/drawing/2014/main" id="{59EF7352-E65C-472F-BEC6-E714101C1A93}"/>
              </a:ext>
            </a:extLst>
          </p:cNvPr>
          <p:cNvSpPr txBox="1"/>
          <p:nvPr/>
        </p:nvSpPr>
        <p:spPr>
          <a:xfrm>
            <a:off x="8944706" y="2919047"/>
            <a:ext cx="2110153" cy="707886"/>
          </a:xfrm>
          <a:prstGeom prst="rect">
            <a:avLst/>
          </a:prstGeom>
          <a:noFill/>
        </p:spPr>
        <p:txBody>
          <a:bodyPr wrap="square" rtlCol="0">
            <a:spAutoFit/>
          </a:bodyPr>
          <a:lstStyle/>
          <a:p>
            <a:pPr algn="ctr"/>
            <a:r>
              <a:rPr lang="ar-IQ" sz="4000" dirty="0"/>
              <a:t>بخار</a:t>
            </a:r>
            <a:endParaRPr lang="fr-FR" sz="4000" dirty="0"/>
          </a:p>
        </p:txBody>
      </p:sp>
      <p:sp>
        <p:nvSpPr>
          <p:cNvPr id="7" name="TextBox 6">
            <a:extLst>
              <a:ext uri="{FF2B5EF4-FFF2-40B4-BE49-F238E27FC236}">
                <a16:creationId xmlns:a16="http://schemas.microsoft.com/office/drawing/2014/main" id="{A9AC7FC1-CDF1-473E-A871-3E126A156C46}"/>
              </a:ext>
            </a:extLst>
          </p:cNvPr>
          <p:cNvSpPr txBox="1"/>
          <p:nvPr/>
        </p:nvSpPr>
        <p:spPr>
          <a:xfrm>
            <a:off x="1676399" y="3012831"/>
            <a:ext cx="2110153" cy="707886"/>
          </a:xfrm>
          <a:prstGeom prst="rect">
            <a:avLst/>
          </a:prstGeom>
          <a:noFill/>
        </p:spPr>
        <p:txBody>
          <a:bodyPr wrap="square" rtlCol="0">
            <a:spAutoFit/>
          </a:bodyPr>
          <a:lstStyle/>
          <a:p>
            <a:pPr algn="ctr"/>
            <a:r>
              <a:rPr lang="ar-IQ" sz="4000" dirty="0"/>
              <a:t>غاز</a:t>
            </a:r>
            <a:endParaRPr lang="fr-FR" sz="4000" dirty="0"/>
          </a:p>
        </p:txBody>
      </p:sp>
      <p:pic>
        <p:nvPicPr>
          <p:cNvPr id="9" name="Graphic 8" descr="Upward trend">
            <a:extLst>
              <a:ext uri="{FF2B5EF4-FFF2-40B4-BE49-F238E27FC236}">
                <a16:creationId xmlns:a16="http://schemas.microsoft.com/office/drawing/2014/main" id="{D40783CA-FCDA-416B-9D77-314B5D6264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9877" y="2866293"/>
            <a:ext cx="914400" cy="914400"/>
          </a:xfrm>
          <a:prstGeom prst="rect">
            <a:avLst/>
          </a:prstGeom>
        </p:spPr>
      </p:pic>
      <p:pic>
        <p:nvPicPr>
          <p:cNvPr id="11" name="Graphic 10" descr="Downward trend">
            <a:extLst>
              <a:ext uri="{FF2B5EF4-FFF2-40B4-BE49-F238E27FC236}">
                <a16:creationId xmlns:a16="http://schemas.microsoft.com/office/drawing/2014/main" id="{A933781F-85AA-4857-B720-D7F65D421E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42154" y="2781831"/>
            <a:ext cx="914400" cy="914400"/>
          </a:xfrm>
          <a:prstGeom prst="rect">
            <a:avLst/>
          </a:prstGeom>
        </p:spPr>
      </p:pic>
      <p:graphicFrame>
        <p:nvGraphicFramePr>
          <p:cNvPr id="14" name="Diagram 13">
            <a:extLst>
              <a:ext uri="{FF2B5EF4-FFF2-40B4-BE49-F238E27FC236}">
                <a16:creationId xmlns:a16="http://schemas.microsoft.com/office/drawing/2014/main" id="{57A48CD6-11F2-4873-9371-75F431BB676F}"/>
              </a:ext>
            </a:extLst>
          </p:cNvPr>
          <p:cNvGraphicFramePr/>
          <p:nvPr>
            <p:extLst>
              <p:ext uri="{D42A27DB-BD31-4B8C-83A1-F6EECF244321}">
                <p14:modId xmlns:p14="http://schemas.microsoft.com/office/powerpoint/2010/main" val="3280586551"/>
              </p:ext>
            </p:extLst>
          </p:nvPr>
        </p:nvGraphicFramePr>
        <p:xfrm>
          <a:off x="3056598" y="930877"/>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TextBox 14">
            <a:extLst>
              <a:ext uri="{FF2B5EF4-FFF2-40B4-BE49-F238E27FC236}">
                <a16:creationId xmlns:a16="http://schemas.microsoft.com/office/drawing/2014/main" id="{DF6EA4F1-CBCE-4068-A7E9-CB89298F27A1}"/>
              </a:ext>
            </a:extLst>
          </p:cNvPr>
          <p:cNvSpPr txBox="1"/>
          <p:nvPr/>
        </p:nvSpPr>
        <p:spPr>
          <a:xfrm>
            <a:off x="1407550" y="2825458"/>
            <a:ext cx="2825262" cy="1231106"/>
          </a:xfrm>
          <a:prstGeom prst="rect">
            <a:avLst/>
          </a:prstGeom>
          <a:noFill/>
        </p:spPr>
        <p:txBody>
          <a:bodyPr wrap="square" rtlCol="0">
            <a:spAutoFit/>
          </a:bodyPr>
          <a:lstStyle/>
          <a:p>
            <a:pPr algn="r"/>
            <a:r>
              <a:rPr lang="ar-IQ" sz="2800" dirty="0"/>
              <a:t>تبريد الغاز الى درجة اقل من الدرجة الحرجة</a:t>
            </a:r>
            <a:endParaRPr lang="en-US" sz="2800" dirty="0"/>
          </a:p>
          <a:p>
            <a:pPr algn="ctr"/>
            <a:endParaRPr lang="fr-FR" dirty="0"/>
          </a:p>
        </p:txBody>
      </p:sp>
      <p:sp>
        <p:nvSpPr>
          <p:cNvPr id="16" name="TextBox 15">
            <a:extLst>
              <a:ext uri="{FF2B5EF4-FFF2-40B4-BE49-F238E27FC236}">
                <a16:creationId xmlns:a16="http://schemas.microsoft.com/office/drawing/2014/main" id="{7ED83E6E-237F-4F2C-A00F-1883B96DC62F}"/>
              </a:ext>
            </a:extLst>
          </p:cNvPr>
          <p:cNvSpPr txBox="1"/>
          <p:nvPr/>
        </p:nvSpPr>
        <p:spPr>
          <a:xfrm>
            <a:off x="3892843" y="4876997"/>
            <a:ext cx="2555631" cy="954107"/>
          </a:xfrm>
          <a:prstGeom prst="rect">
            <a:avLst/>
          </a:prstGeom>
          <a:noFill/>
        </p:spPr>
        <p:txBody>
          <a:bodyPr wrap="square" rtlCol="0">
            <a:spAutoFit/>
          </a:bodyPr>
          <a:lstStyle/>
          <a:p>
            <a:pPr lvl="0" algn="ctr"/>
            <a:r>
              <a:rPr lang="ar-IQ" sz="2800" dirty="0"/>
              <a:t>ضغط البخار الى قيمة مناسبة</a:t>
            </a:r>
            <a:endParaRPr lang="fr-FR" dirty="0"/>
          </a:p>
        </p:txBody>
      </p:sp>
    </p:spTree>
    <p:extLst>
      <p:ext uri="{BB962C8B-B14F-4D97-AF65-F5344CB8AC3E}">
        <p14:creationId xmlns:p14="http://schemas.microsoft.com/office/powerpoint/2010/main" val="144217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grpId="1" nodeType="clickEffect">
                                  <p:stCondLst>
                                    <p:cond delay="0"/>
                                  </p:stCondLst>
                                  <p:childTnLst>
                                    <p:animEffect transition="out" filter="fade">
                                      <p:cBhvr>
                                        <p:cTn id="30" dur="1000"/>
                                        <p:tgtEl>
                                          <p:spTgt spid="2"/>
                                        </p:tgtEl>
                                      </p:cBhvr>
                                    </p:animEffect>
                                    <p:anim calcmode="lin" valueType="num">
                                      <p:cBhvr>
                                        <p:cTn id="31" dur="1000"/>
                                        <p:tgtEl>
                                          <p:spTgt spid="2"/>
                                        </p:tgtEl>
                                        <p:attrNameLst>
                                          <p:attrName>ppt_x</p:attrName>
                                        </p:attrNameLst>
                                      </p:cBhvr>
                                      <p:tavLst>
                                        <p:tav tm="0">
                                          <p:val>
                                            <p:strVal val="ppt_x"/>
                                          </p:val>
                                        </p:tav>
                                        <p:tav tm="100000">
                                          <p:val>
                                            <p:strVal val="ppt_x"/>
                                          </p:val>
                                        </p:tav>
                                      </p:tavLst>
                                    </p:anim>
                                    <p:anim calcmode="lin" valueType="num">
                                      <p:cBhvr>
                                        <p:cTn id="32" dur="1000"/>
                                        <p:tgtEl>
                                          <p:spTgt spid="2"/>
                                        </p:tgtEl>
                                        <p:attrNameLst>
                                          <p:attrName>ppt_y</p:attrName>
                                        </p:attrNameLst>
                                      </p:cBhvr>
                                      <p:tavLst>
                                        <p:tav tm="0">
                                          <p:val>
                                            <p:strVal val="ppt_y"/>
                                          </p:val>
                                        </p:tav>
                                        <p:tav tm="100000">
                                          <p:val>
                                            <p:strVal val="ppt_y+.1"/>
                                          </p:val>
                                        </p:tav>
                                      </p:tavLst>
                                    </p:anim>
                                    <p:set>
                                      <p:cBhvr>
                                        <p:cTn id="33" dur="1" fill="hold">
                                          <p:stCondLst>
                                            <p:cond delay="999"/>
                                          </p:stCondLst>
                                        </p:cTn>
                                        <p:tgtEl>
                                          <p:spTgt spid="2"/>
                                        </p:tgtEl>
                                        <p:attrNameLst>
                                          <p:attrName>style.visibility</p:attrName>
                                        </p:attrNameLst>
                                      </p:cBhvr>
                                      <p:to>
                                        <p:strVal val="hidden"/>
                                      </p:to>
                                    </p:set>
                                  </p:childTnLst>
                                </p:cTn>
                              </p:par>
                              <p:par>
                                <p:cTn id="34" presetID="42" presetClass="exit" presetSubtype="0" fill="hold" nodeType="withEffect">
                                  <p:stCondLst>
                                    <p:cond delay="0"/>
                                  </p:stCondLst>
                                  <p:childTnLst>
                                    <p:animEffect transition="out" filter="fade">
                                      <p:cBhvr>
                                        <p:cTn id="35" dur="1000"/>
                                        <p:tgtEl>
                                          <p:spTgt spid="11"/>
                                        </p:tgtEl>
                                      </p:cBhvr>
                                    </p:animEffect>
                                    <p:anim calcmode="lin" valueType="num">
                                      <p:cBhvr>
                                        <p:cTn id="36" dur="1000"/>
                                        <p:tgtEl>
                                          <p:spTgt spid="11"/>
                                        </p:tgtEl>
                                        <p:attrNameLst>
                                          <p:attrName>ppt_x</p:attrName>
                                        </p:attrNameLst>
                                      </p:cBhvr>
                                      <p:tavLst>
                                        <p:tav tm="0">
                                          <p:val>
                                            <p:strVal val="ppt_x"/>
                                          </p:val>
                                        </p:tav>
                                        <p:tav tm="100000">
                                          <p:val>
                                            <p:strVal val="ppt_x"/>
                                          </p:val>
                                        </p:tav>
                                      </p:tavLst>
                                    </p:anim>
                                    <p:anim calcmode="lin" valueType="num">
                                      <p:cBhvr>
                                        <p:cTn id="37" dur="1000"/>
                                        <p:tgtEl>
                                          <p:spTgt spid="11"/>
                                        </p:tgtEl>
                                        <p:attrNameLst>
                                          <p:attrName>ppt_y</p:attrName>
                                        </p:attrNameLst>
                                      </p:cBhvr>
                                      <p:tavLst>
                                        <p:tav tm="0">
                                          <p:val>
                                            <p:strVal val="ppt_y"/>
                                          </p:val>
                                        </p:tav>
                                        <p:tav tm="100000">
                                          <p:val>
                                            <p:strVal val="ppt_y+.1"/>
                                          </p:val>
                                        </p:tav>
                                      </p:tavLst>
                                    </p:anim>
                                    <p:set>
                                      <p:cBhvr>
                                        <p:cTn id="38" dur="1" fill="hold">
                                          <p:stCondLst>
                                            <p:cond delay="999"/>
                                          </p:stCondLst>
                                        </p:cTn>
                                        <p:tgtEl>
                                          <p:spTgt spid="11"/>
                                        </p:tgtEl>
                                        <p:attrNameLst>
                                          <p:attrName>style.visibility</p:attrName>
                                        </p:attrNameLst>
                                      </p:cBhvr>
                                      <p:to>
                                        <p:strVal val="hidden"/>
                                      </p:to>
                                    </p:set>
                                  </p:childTnLst>
                                </p:cTn>
                              </p:par>
                              <p:par>
                                <p:cTn id="39" presetID="42" presetClass="exit" presetSubtype="0" fill="hold" grpId="1" nodeType="withEffect">
                                  <p:stCondLst>
                                    <p:cond delay="0"/>
                                  </p:stCondLst>
                                  <p:childTnLst>
                                    <p:animEffect transition="out" filter="fade">
                                      <p:cBhvr>
                                        <p:cTn id="40" dur="1000"/>
                                        <p:tgtEl>
                                          <p:spTgt spid="3"/>
                                        </p:tgtEl>
                                      </p:cBhvr>
                                    </p:animEffect>
                                    <p:anim calcmode="lin" valueType="num">
                                      <p:cBhvr>
                                        <p:cTn id="41" dur="1000"/>
                                        <p:tgtEl>
                                          <p:spTgt spid="3"/>
                                        </p:tgtEl>
                                        <p:attrNameLst>
                                          <p:attrName>ppt_x</p:attrName>
                                        </p:attrNameLst>
                                      </p:cBhvr>
                                      <p:tavLst>
                                        <p:tav tm="0">
                                          <p:val>
                                            <p:strVal val="ppt_x"/>
                                          </p:val>
                                        </p:tav>
                                        <p:tav tm="100000">
                                          <p:val>
                                            <p:strVal val="ppt_x"/>
                                          </p:val>
                                        </p:tav>
                                      </p:tavLst>
                                    </p:anim>
                                    <p:anim calcmode="lin" valueType="num">
                                      <p:cBhvr>
                                        <p:cTn id="42" dur="1000"/>
                                        <p:tgtEl>
                                          <p:spTgt spid="3"/>
                                        </p:tgtEl>
                                        <p:attrNameLst>
                                          <p:attrName>ppt_y</p:attrName>
                                        </p:attrNameLst>
                                      </p:cBhvr>
                                      <p:tavLst>
                                        <p:tav tm="0">
                                          <p:val>
                                            <p:strVal val="ppt_y"/>
                                          </p:val>
                                        </p:tav>
                                        <p:tav tm="100000">
                                          <p:val>
                                            <p:strVal val="ppt_y+.1"/>
                                          </p:val>
                                        </p:tav>
                                      </p:tavLst>
                                    </p:anim>
                                    <p:set>
                                      <p:cBhvr>
                                        <p:cTn id="43" dur="1" fill="hold">
                                          <p:stCondLst>
                                            <p:cond delay="999"/>
                                          </p:stCondLst>
                                        </p:cTn>
                                        <p:tgtEl>
                                          <p:spTgt spid="3"/>
                                        </p:tgtEl>
                                        <p:attrNameLst>
                                          <p:attrName>style.visibility</p:attrName>
                                        </p:attrNameLst>
                                      </p:cBhvr>
                                      <p:to>
                                        <p:strVal val="hidden"/>
                                      </p:to>
                                    </p:set>
                                  </p:childTnLst>
                                </p:cTn>
                              </p:par>
                              <p:par>
                                <p:cTn id="44" presetID="42" presetClass="exit" presetSubtype="0" fill="hold" nodeType="withEffect">
                                  <p:stCondLst>
                                    <p:cond delay="0"/>
                                  </p:stCondLst>
                                  <p:childTnLst>
                                    <p:animEffect transition="out" filter="fade">
                                      <p:cBhvr>
                                        <p:cTn id="45" dur="1000"/>
                                        <p:tgtEl>
                                          <p:spTgt spid="9"/>
                                        </p:tgtEl>
                                      </p:cBhvr>
                                    </p:animEffect>
                                    <p:anim calcmode="lin" valueType="num">
                                      <p:cBhvr>
                                        <p:cTn id="46" dur="1000"/>
                                        <p:tgtEl>
                                          <p:spTgt spid="9"/>
                                        </p:tgtEl>
                                        <p:attrNameLst>
                                          <p:attrName>ppt_x</p:attrName>
                                        </p:attrNameLst>
                                      </p:cBhvr>
                                      <p:tavLst>
                                        <p:tav tm="0">
                                          <p:val>
                                            <p:strVal val="ppt_x"/>
                                          </p:val>
                                        </p:tav>
                                        <p:tav tm="100000">
                                          <p:val>
                                            <p:strVal val="ppt_x"/>
                                          </p:val>
                                        </p:tav>
                                      </p:tavLst>
                                    </p:anim>
                                    <p:anim calcmode="lin" valueType="num">
                                      <p:cBhvr>
                                        <p:cTn id="47" dur="1000"/>
                                        <p:tgtEl>
                                          <p:spTgt spid="9"/>
                                        </p:tgtEl>
                                        <p:attrNameLst>
                                          <p:attrName>ppt_y</p:attrName>
                                        </p:attrNameLst>
                                      </p:cBhvr>
                                      <p:tavLst>
                                        <p:tav tm="0">
                                          <p:val>
                                            <p:strVal val="ppt_y"/>
                                          </p:val>
                                        </p:tav>
                                        <p:tav tm="100000">
                                          <p:val>
                                            <p:strVal val="ppt_y+.1"/>
                                          </p:val>
                                        </p:tav>
                                      </p:tavLst>
                                    </p:anim>
                                    <p:set>
                                      <p:cBhvr>
                                        <p:cTn id="48" dur="1" fill="hold">
                                          <p:stCondLst>
                                            <p:cond delay="999"/>
                                          </p:stCondLst>
                                        </p:cTn>
                                        <p:tgtEl>
                                          <p:spTgt spid="9"/>
                                        </p:tgtEl>
                                        <p:attrNameLst>
                                          <p:attrName>style.visibility</p:attrName>
                                        </p:attrNameLst>
                                      </p:cBhvr>
                                      <p:to>
                                        <p:strVal val="hidden"/>
                                      </p:to>
                                    </p:set>
                                  </p:childTnLst>
                                </p:cTn>
                              </p:par>
                              <p:par>
                                <p:cTn id="49" presetID="42" presetClass="exit" presetSubtype="0" fill="hold" grpId="1" nodeType="withEffect">
                                  <p:stCondLst>
                                    <p:cond delay="0"/>
                                  </p:stCondLst>
                                  <p:childTnLst>
                                    <p:animEffect transition="out" filter="fade">
                                      <p:cBhvr>
                                        <p:cTn id="50" dur="1000"/>
                                        <p:tgtEl>
                                          <p:spTgt spid="7"/>
                                        </p:tgtEl>
                                      </p:cBhvr>
                                    </p:animEffect>
                                    <p:anim calcmode="lin" valueType="num">
                                      <p:cBhvr>
                                        <p:cTn id="51" dur="1000"/>
                                        <p:tgtEl>
                                          <p:spTgt spid="7"/>
                                        </p:tgtEl>
                                        <p:attrNameLst>
                                          <p:attrName>ppt_x</p:attrName>
                                        </p:attrNameLst>
                                      </p:cBhvr>
                                      <p:tavLst>
                                        <p:tav tm="0">
                                          <p:val>
                                            <p:strVal val="ppt_x"/>
                                          </p:val>
                                        </p:tav>
                                        <p:tav tm="100000">
                                          <p:val>
                                            <p:strVal val="ppt_x"/>
                                          </p:val>
                                        </p:tav>
                                      </p:tavLst>
                                    </p:anim>
                                    <p:anim calcmode="lin" valueType="num">
                                      <p:cBhvr>
                                        <p:cTn id="52" dur="1000"/>
                                        <p:tgtEl>
                                          <p:spTgt spid="7"/>
                                        </p:tgtEl>
                                        <p:attrNameLst>
                                          <p:attrName>ppt_y</p:attrName>
                                        </p:attrNameLst>
                                      </p:cBhvr>
                                      <p:tavLst>
                                        <p:tav tm="0">
                                          <p:val>
                                            <p:strVal val="ppt_y"/>
                                          </p:val>
                                        </p:tav>
                                        <p:tav tm="100000">
                                          <p:val>
                                            <p:strVal val="ppt_y+.1"/>
                                          </p:val>
                                        </p:tav>
                                      </p:tavLst>
                                    </p:anim>
                                    <p:set>
                                      <p:cBhvr>
                                        <p:cTn id="53" dur="1" fill="hold">
                                          <p:stCondLst>
                                            <p:cond delay="999"/>
                                          </p:stCondLst>
                                        </p:cTn>
                                        <p:tgtEl>
                                          <p:spTgt spid="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ppt_x"/>
                                          </p:val>
                                        </p:tav>
                                        <p:tav tm="100000">
                                          <p:val>
                                            <p:strVal val="#ppt_x"/>
                                          </p:val>
                                        </p:tav>
                                      </p:tavLst>
                                    </p:anim>
                                    <p:anim calcmode="lin" valueType="num">
                                      <p:cBhvr additive="base">
                                        <p:cTn id="5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circle(in)">
                                      <p:cBhvr>
                                        <p:cTn id="64" dur="20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circle(in)">
                                      <p:cBhvr>
                                        <p:cTn id="6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3" grpId="1"/>
      <p:bldP spid="7" grpId="0"/>
      <p:bldP spid="7" grpId="1"/>
      <p:bldGraphic spid="14" grpId="0">
        <p:bldAsOne/>
      </p:bldGraphic>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998A225-ECB7-4D71-8E34-CA3FDE9398A1}"/>
              </a:ext>
            </a:extLst>
          </p:cNvPr>
          <p:cNvSpPr>
            <a:spLocks noGrp="1"/>
          </p:cNvSpPr>
          <p:nvPr>
            <p:ph type="ftr" sz="quarter" idx="11"/>
          </p:nvPr>
        </p:nvSpPr>
        <p:spPr/>
        <p:txBody>
          <a:bodyPr/>
          <a:lstStyle/>
          <a:p>
            <a:r>
              <a:rPr lang="en-US"/>
              <a:t>Thermodynamic Courses</a:t>
            </a:r>
            <a:endParaRPr lang="en-US" dirty="0"/>
          </a:p>
        </p:txBody>
      </p:sp>
      <p:sp>
        <p:nvSpPr>
          <p:cNvPr id="5" name="Slide Number Placeholder 4">
            <a:extLst>
              <a:ext uri="{FF2B5EF4-FFF2-40B4-BE49-F238E27FC236}">
                <a16:creationId xmlns:a16="http://schemas.microsoft.com/office/drawing/2014/main" id="{A4B44002-0BA6-4855-82E8-8F23E649E931}"/>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6" name="TextBox 5">
            <a:extLst>
              <a:ext uri="{FF2B5EF4-FFF2-40B4-BE49-F238E27FC236}">
                <a16:creationId xmlns:a16="http://schemas.microsoft.com/office/drawing/2014/main" id="{6C424E1D-944C-4EFD-B919-0AAD4589AAFE}"/>
              </a:ext>
            </a:extLst>
          </p:cNvPr>
          <p:cNvSpPr txBox="1"/>
          <p:nvPr/>
        </p:nvSpPr>
        <p:spPr>
          <a:xfrm>
            <a:off x="8717279" y="135920"/>
            <a:ext cx="3305845" cy="707886"/>
          </a:xfrm>
          <a:prstGeom prst="rect">
            <a:avLst/>
          </a:prstGeom>
          <a:solidFill>
            <a:schemeClr val="bg1">
              <a:alpha val="68000"/>
            </a:schemeClr>
          </a:solidFill>
          <a:ln>
            <a:solidFill>
              <a:srgbClr val="595959"/>
            </a:solidFill>
          </a:ln>
        </p:spPr>
        <p:txBody>
          <a:bodyPr wrap="square" rtlCol="0">
            <a:spAutoFit/>
          </a:bodyPr>
          <a:lstStyle/>
          <a:p>
            <a:pPr algn="r"/>
            <a:r>
              <a:rPr lang="ar-IQ" sz="4000" dirty="0">
                <a:solidFill>
                  <a:srgbClr val="FF0000"/>
                </a:solidFill>
              </a:rPr>
              <a:t>سلوك المادة النقية: </a:t>
            </a:r>
            <a:endParaRPr lang="fr-FR" sz="4000" dirty="0"/>
          </a:p>
        </p:txBody>
      </p:sp>
      <p:pic>
        <p:nvPicPr>
          <p:cNvPr id="10" name="Picture 9" descr="A close up of a map&#10;&#10;Description generated with very high confidence">
            <a:extLst>
              <a:ext uri="{FF2B5EF4-FFF2-40B4-BE49-F238E27FC236}">
                <a16:creationId xmlns:a16="http://schemas.microsoft.com/office/drawing/2014/main" id="{0752F2AB-1712-4372-B0AE-50CA92E06925}"/>
              </a:ext>
            </a:extLst>
          </p:cNvPr>
          <p:cNvPicPr>
            <a:picLocks noChangeAspect="1"/>
          </p:cNvPicPr>
          <p:nvPr/>
        </p:nvPicPr>
        <p:blipFill>
          <a:blip r:embed="rId3"/>
          <a:stretch>
            <a:fillRect/>
          </a:stretch>
        </p:blipFill>
        <p:spPr>
          <a:xfrm>
            <a:off x="1173286" y="899160"/>
            <a:ext cx="9752921" cy="4892040"/>
          </a:xfrm>
          <a:prstGeom prst="rect">
            <a:avLst/>
          </a:prstGeom>
          <a:ln>
            <a:noFill/>
          </a:ln>
          <a:effectLst>
            <a:softEdge rad="112500"/>
          </a:effectLst>
        </p:spPr>
      </p:pic>
      <p:sp>
        <p:nvSpPr>
          <p:cNvPr id="11" name="TextBox 10">
            <a:extLst>
              <a:ext uri="{FF2B5EF4-FFF2-40B4-BE49-F238E27FC236}">
                <a16:creationId xmlns:a16="http://schemas.microsoft.com/office/drawing/2014/main" id="{AA67E300-DB00-4D68-B328-8D46D6C2E247}"/>
              </a:ext>
            </a:extLst>
          </p:cNvPr>
          <p:cNvSpPr txBox="1"/>
          <p:nvPr/>
        </p:nvSpPr>
        <p:spPr>
          <a:xfrm>
            <a:off x="2484023" y="4661109"/>
            <a:ext cx="3627120" cy="707886"/>
          </a:xfrm>
          <a:prstGeom prst="rect">
            <a:avLst/>
          </a:prstGeom>
          <a:solidFill>
            <a:schemeClr val="bg1"/>
          </a:solidFill>
        </p:spPr>
        <p:txBody>
          <a:bodyPr wrap="square" rtlCol="0">
            <a:spAutoFit/>
          </a:bodyPr>
          <a:lstStyle/>
          <a:p>
            <a:pPr algn="ctr"/>
            <a:r>
              <a:rPr lang="ar-IQ" sz="4000" dirty="0">
                <a:solidFill>
                  <a:schemeClr val="accent2"/>
                </a:solidFill>
              </a:rPr>
              <a:t>مادة يتمدد حجمها</a:t>
            </a:r>
            <a:endParaRPr lang="fr-FR" sz="4000" dirty="0">
              <a:solidFill>
                <a:schemeClr val="accent2"/>
              </a:solidFill>
            </a:endParaRPr>
          </a:p>
        </p:txBody>
      </p:sp>
      <p:sp>
        <p:nvSpPr>
          <p:cNvPr id="12" name="TextBox 11">
            <a:extLst>
              <a:ext uri="{FF2B5EF4-FFF2-40B4-BE49-F238E27FC236}">
                <a16:creationId xmlns:a16="http://schemas.microsoft.com/office/drawing/2014/main" id="{E468D69F-8DA9-4159-AB88-9B59698C6323}"/>
              </a:ext>
            </a:extLst>
          </p:cNvPr>
          <p:cNvSpPr txBox="1"/>
          <p:nvPr/>
        </p:nvSpPr>
        <p:spPr>
          <a:xfrm>
            <a:off x="7040880" y="4846320"/>
            <a:ext cx="3627120" cy="707886"/>
          </a:xfrm>
          <a:prstGeom prst="rect">
            <a:avLst/>
          </a:prstGeom>
          <a:solidFill>
            <a:schemeClr val="bg1"/>
          </a:solidFill>
        </p:spPr>
        <p:txBody>
          <a:bodyPr wrap="square" rtlCol="0">
            <a:spAutoFit/>
          </a:bodyPr>
          <a:lstStyle/>
          <a:p>
            <a:pPr algn="ctr"/>
            <a:r>
              <a:rPr lang="ar-IQ" sz="4000" dirty="0">
                <a:solidFill>
                  <a:schemeClr val="accent2"/>
                </a:solidFill>
              </a:rPr>
              <a:t>مادة يتقلص حجمها</a:t>
            </a:r>
            <a:endParaRPr lang="fr-FR" sz="4000" dirty="0">
              <a:solidFill>
                <a:schemeClr val="accent2"/>
              </a:solidFill>
            </a:endParaRPr>
          </a:p>
        </p:txBody>
      </p:sp>
      <p:sp>
        <p:nvSpPr>
          <p:cNvPr id="13" name="TextBox 12">
            <a:extLst>
              <a:ext uri="{FF2B5EF4-FFF2-40B4-BE49-F238E27FC236}">
                <a16:creationId xmlns:a16="http://schemas.microsoft.com/office/drawing/2014/main" id="{9E4DAFD9-71E7-4C1E-B799-6341BC3BDD2C}"/>
              </a:ext>
            </a:extLst>
          </p:cNvPr>
          <p:cNvSpPr txBox="1"/>
          <p:nvPr/>
        </p:nvSpPr>
        <p:spPr>
          <a:xfrm>
            <a:off x="2346960" y="1036320"/>
            <a:ext cx="3627120" cy="707886"/>
          </a:xfrm>
          <a:prstGeom prst="rect">
            <a:avLst/>
          </a:prstGeom>
          <a:solidFill>
            <a:schemeClr val="bg1"/>
          </a:solidFill>
        </p:spPr>
        <p:txBody>
          <a:bodyPr wrap="square" rtlCol="0">
            <a:spAutoFit/>
          </a:bodyPr>
          <a:lstStyle/>
          <a:p>
            <a:pPr algn="ctr"/>
            <a:r>
              <a:rPr lang="ar-IQ" sz="4000" dirty="0">
                <a:solidFill>
                  <a:schemeClr val="accent2"/>
                </a:solidFill>
              </a:rPr>
              <a:t>اغلب المواد النقية</a:t>
            </a:r>
            <a:endParaRPr lang="fr-FR" sz="4000" dirty="0">
              <a:solidFill>
                <a:schemeClr val="accent2"/>
              </a:solidFill>
            </a:endParaRPr>
          </a:p>
        </p:txBody>
      </p:sp>
    </p:spTree>
    <p:extLst>
      <p:ext uri="{BB962C8B-B14F-4D97-AF65-F5344CB8AC3E}">
        <p14:creationId xmlns:p14="http://schemas.microsoft.com/office/powerpoint/2010/main" val="26750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70B6CBA-9E14-46FB-BA01-BD3AE6E6AD69}"/>
              </a:ext>
            </a:extLst>
          </p:cNvPr>
          <p:cNvSpPr>
            <a:spLocks noGrp="1"/>
          </p:cNvSpPr>
          <p:nvPr>
            <p:ph type="ftr" sz="quarter" idx="11"/>
          </p:nvPr>
        </p:nvSpPr>
        <p:spPr>
          <a:xfrm>
            <a:off x="1726459" y="5883275"/>
            <a:ext cx="7084177" cy="365125"/>
          </a:xfrm>
        </p:spPr>
        <p:txBody>
          <a:bodyPr/>
          <a:lstStyle/>
          <a:p>
            <a:r>
              <a:rPr lang="en-US"/>
              <a:t>Thermodynamic Courses</a:t>
            </a:r>
            <a:endParaRPr lang="en-US" dirty="0"/>
          </a:p>
        </p:txBody>
      </p:sp>
      <p:sp>
        <p:nvSpPr>
          <p:cNvPr id="5" name="Espace réservé du numéro de diapositive 4">
            <a:extLst>
              <a:ext uri="{FF2B5EF4-FFF2-40B4-BE49-F238E27FC236}">
                <a16:creationId xmlns:a16="http://schemas.microsoft.com/office/drawing/2014/main" id="{18113A8A-7B3F-4FCC-B898-AE7578F94A65}"/>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6" name="TextBox 5">
            <a:extLst>
              <a:ext uri="{FF2B5EF4-FFF2-40B4-BE49-F238E27FC236}">
                <a16:creationId xmlns:a16="http://schemas.microsoft.com/office/drawing/2014/main" id="{1AF63DF5-E15B-4B0D-86C3-F4B5BB4B7648}"/>
              </a:ext>
            </a:extLst>
          </p:cNvPr>
          <p:cNvSpPr txBox="1"/>
          <p:nvPr/>
        </p:nvSpPr>
        <p:spPr>
          <a:xfrm>
            <a:off x="8207829" y="135920"/>
            <a:ext cx="3815296" cy="707886"/>
          </a:xfrm>
          <a:prstGeom prst="rect">
            <a:avLst/>
          </a:prstGeom>
          <a:solidFill>
            <a:schemeClr val="bg1">
              <a:alpha val="68000"/>
            </a:schemeClr>
          </a:solidFill>
          <a:ln>
            <a:solidFill>
              <a:srgbClr val="595959"/>
            </a:solidFill>
          </a:ln>
        </p:spPr>
        <p:txBody>
          <a:bodyPr wrap="square" rtlCol="0">
            <a:spAutoFit/>
          </a:bodyPr>
          <a:lstStyle/>
          <a:p>
            <a:pPr algn="r"/>
            <a:r>
              <a:rPr lang="ar-IQ" sz="4000" dirty="0">
                <a:solidFill>
                  <a:srgbClr val="FF0000"/>
                </a:solidFill>
              </a:rPr>
              <a:t>النقطة الثلاثية للمادة: </a:t>
            </a:r>
            <a:endParaRPr lang="fr-FR" sz="4000" dirty="0"/>
          </a:p>
        </p:txBody>
      </p:sp>
      <p:pic>
        <p:nvPicPr>
          <p:cNvPr id="11" name="Image 10">
            <a:extLst>
              <a:ext uri="{FF2B5EF4-FFF2-40B4-BE49-F238E27FC236}">
                <a16:creationId xmlns:a16="http://schemas.microsoft.com/office/drawing/2014/main" id="{E3CC33B5-DF7D-416B-B795-DA4C4945A8DC}"/>
              </a:ext>
            </a:extLst>
          </p:cNvPr>
          <p:cNvPicPr>
            <a:picLocks noChangeAspect="1"/>
          </p:cNvPicPr>
          <p:nvPr/>
        </p:nvPicPr>
        <p:blipFill>
          <a:blip r:embed="rId3"/>
          <a:stretch>
            <a:fillRect/>
          </a:stretch>
        </p:blipFill>
        <p:spPr>
          <a:xfrm>
            <a:off x="47832" y="102720"/>
            <a:ext cx="7472425" cy="5888505"/>
          </a:xfrm>
          <a:prstGeom prst="rect">
            <a:avLst/>
          </a:prstGeom>
        </p:spPr>
      </p:pic>
      <p:sp>
        <p:nvSpPr>
          <p:cNvPr id="9" name="ZoneTexte 8">
            <a:extLst>
              <a:ext uri="{FF2B5EF4-FFF2-40B4-BE49-F238E27FC236}">
                <a16:creationId xmlns:a16="http://schemas.microsoft.com/office/drawing/2014/main" id="{C0CDAC18-28A6-4B1F-8AA7-553BA35EC2BC}"/>
              </a:ext>
            </a:extLst>
          </p:cNvPr>
          <p:cNvSpPr txBox="1"/>
          <p:nvPr/>
        </p:nvSpPr>
        <p:spPr>
          <a:xfrm rot="19442199">
            <a:off x="1093157" y="3907632"/>
            <a:ext cx="2568795" cy="523220"/>
          </a:xfrm>
          <a:prstGeom prst="rect">
            <a:avLst/>
          </a:prstGeom>
          <a:noFill/>
        </p:spPr>
        <p:txBody>
          <a:bodyPr wrap="square" rtlCol="0">
            <a:spAutoFit/>
          </a:bodyPr>
          <a:lstStyle/>
          <a:p>
            <a:pPr algn="ctr"/>
            <a:r>
              <a:rPr lang="ar-IQ" sz="2800" dirty="0">
                <a:solidFill>
                  <a:schemeClr val="accent1">
                    <a:lumMod val="75000"/>
                  </a:schemeClr>
                </a:solidFill>
              </a:rPr>
              <a:t>منحي التسامي</a:t>
            </a:r>
            <a:endParaRPr lang="fr-FR" sz="2800" dirty="0">
              <a:solidFill>
                <a:schemeClr val="accent1">
                  <a:lumMod val="75000"/>
                </a:schemeClr>
              </a:solidFill>
            </a:endParaRPr>
          </a:p>
        </p:txBody>
      </p:sp>
      <p:sp>
        <p:nvSpPr>
          <p:cNvPr id="12" name="ZoneTexte 11">
            <a:extLst>
              <a:ext uri="{FF2B5EF4-FFF2-40B4-BE49-F238E27FC236}">
                <a16:creationId xmlns:a16="http://schemas.microsoft.com/office/drawing/2014/main" id="{8A1108F7-E7BE-4AB0-BFA3-BE677478B839}"/>
              </a:ext>
            </a:extLst>
          </p:cNvPr>
          <p:cNvSpPr txBox="1"/>
          <p:nvPr/>
        </p:nvSpPr>
        <p:spPr>
          <a:xfrm>
            <a:off x="5390581" y="1303465"/>
            <a:ext cx="2129676" cy="523220"/>
          </a:xfrm>
          <a:prstGeom prst="rect">
            <a:avLst/>
          </a:prstGeom>
          <a:solidFill>
            <a:schemeClr val="bg1"/>
          </a:solidFill>
        </p:spPr>
        <p:txBody>
          <a:bodyPr wrap="square" rtlCol="0">
            <a:spAutoFit/>
          </a:bodyPr>
          <a:lstStyle/>
          <a:p>
            <a:pPr algn="ctr"/>
            <a:r>
              <a:rPr lang="ar-IQ" sz="2800" dirty="0">
                <a:solidFill>
                  <a:srgbClr val="FF0000"/>
                </a:solidFill>
              </a:rPr>
              <a:t>النقطة الحرجة</a:t>
            </a:r>
            <a:endParaRPr lang="fr-FR" sz="2800" dirty="0">
              <a:solidFill>
                <a:srgbClr val="FF0000"/>
              </a:solidFill>
            </a:endParaRPr>
          </a:p>
        </p:txBody>
      </p:sp>
      <p:sp>
        <p:nvSpPr>
          <p:cNvPr id="13" name="ZoneTexte 12">
            <a:extLst>
              <a:ext uri="{FF2B5EF4-FFF2-40B4-BE49-F238E27FC236}">
                <a16:creationId xmlns:a16="http://schemas.microsoft.com/office/drawing/2014/main" id="{8943180C-D856-4D00-AB0B-169A4138ADF2}"/>
              </a:ext>
            </a:extLst>
          </p:cNvPr>
          <p:cNvSpPr txBox="1"/>
          <p:nvPr/>
        </p:nvSpPr>
        <p:spPr>
          <a:xfrm>
            <a:off x="3753417" y="4096834"/>
            <a:ext cx="2129676" cy="523220"/>
          </a:xfrm>
          <a:prstGeom prst="rect">
            <a:avLst/>
          </a:prstGeom>
          <a:solidFill>
            <a:schemeClr val="bg1"/>
          </a:solidFill>
        </p:spPr>
        <p:txBody>
          <a:bodyPr wrap="square" rtlCol="0">
            <a:spAutoFit/>
          </a:bodyPr>
          <a:lstStyle/>
          <a:p>
            <a:pPr algn="ctr"/>
            <a:r>
              <a:rPr lang="ar-IQ" sz="2800" dirty="0">
                <a:solidFill>
                  <a:srgbClr val="FF0000"/>
                </a:solidFill>
              </a:rPr>
              <a:t>النقطة الثلاثية</a:t>
            </a:r>
            <a:endParaRPr lang="fr-FR" sz="2800" dirty="0">
              <a:solidFill>
                <a:srgbClr val="FF0000"/>
              </a:solidFill>
            </a:endParaRPr>
          </a:p>
        </p:txBody>
      </p:sp>
      <p:sp>
        <p:nvSpPr>
          <p:cNvPr id="15" name="ZoneTexte 14">
            <a:extLst>
              <a:ext uri="{FF2B5EF4-FFF2-40B4-BE49-F238E27FC236}">
                <a16:creationId xmlns:a16="http://schemas.microsoft.com/office/drawing/2014/main" id="{A52709F9-FA2E-4093-8501-205119231D58}"/>
              </a:ext>
            </a:extLst>
          </p:cNvPr>
          <p:cNvSpPr txBox="1"/>
          <p:nvPr/>
        </p:nvSpPr>
        <p:spPr>
          <a:xfrm>
            <a:off x="5653547" y="2324555"/>
            <a:ext cx="1847660" cy="523220"/>
          </a:xfrm>
          <a:prstGeom prst="rect">
            <a:avLst/>
          </a:prstGeom>
          <a:solidFill>
            <a:schemeClr val="bg1"/>
          </a:solidFill>
        </p:spPr>
        <p:txBody>
          <a:bodyPr wrap="square" rtlCol="0">
            <a:spAutoFit/>
          </a:bodyPr>
          <a:lstStyle/>
          <a:p>
            <a:pPr algn="ctr"/>
            <a:r>
              <a:rPr lang="ar-IQ" sz="2800" dirty="0"/>
              <a:t>منطقة الغاز</a:t>
            </a:r>
            <a:endParaRPr lang="fr-FR" sz="2800" dirty="0"/>
          </a:p>
        </p:txBody>
      </p:sp>
      <p:cxnSp>
        <p:nvCxnSpPr>
          <p:cNvPr id="3" name="Straight Connector 2">
            <a:extLst>
              <a:ext uri="{FF2B5EF4-FFF2-40B4-BE49-F238E27FC236}">
                <a16:creationId xmlns:a16="http://schemas.microsoft.com/office/drawing/2014/main" id="{F2CCB305-9C6C-4728-BBB2-6DE0EC04E954}"/>
              </a:ext>
            </a:extLst>
          </p:cNvPr>
          <p:cNvCxnSpPr>
            <a:cxnSpLocks/>
          </p:cNvCxnSpPr>
          <p:nvPr/>
        </p:nvCxnSpPr>
        <p:spPr>
          <a:xfrm>
            <a:off x="5612130" y="1952625"/>
            <a:ext cx="0" cy="365760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5DF627F-0A79-43B2-8644-E9C3C36D1C63}"/>
              </a:ext>
            </a:extLst>
          </p:cNvPr>
          <p:cNvSpPr txBox="1"/>
          <p:nvPr/>
        </p:nvSpPr>
        <p:spPr>
          <a:xfrm>
            <a:off x="59055" y="1666875"/>
            <a:ext cx="704850" cy="523220"/>
          </a:xfrm>
          <a:prstGeom prst="rect">
            <a:avLst/>
          </a:prstGeom>
          <a:noFill/>
        </p:spPr>
        <p:txBody>
          <a:bodyPr wrap="square" rtlCol="0">
            <a:spAutoFit/>
          </a:bodyPr>
          <a:lstStyle/>
          <a:p>
            <a:r>
              <a:rPr lang="fr-FR" sz="2800" dirty="0"/>
              <a:t>P</a:t>
            </a:r>
            <a:r>
              <a:rPr lang="fr-FR" sz="2800" baseline="-25000" dirty="0"/>
              <a:t>c</a:t>
            </a:r>
          </a:p>
        </p:txBody>
      </p:sp>
      <p:sp>
        <p:nvSpPr>
          <p:cNvPr id="23" name="TextBox 22">
            <a:extLst>
              <a:ext uri="{FF2B5EF4-FFF2-40B4-BE49-F238E27FC236}">
                <a16:creationId xmlns:a16="http://schemas.microsoft.com/office/drawing/2014/main" id="{4A3EE1C1-B048-4B44-84D4-815E9532C840}"/>
              </a:ext>
            </a:extLst>
          </p:cNvPr>
          <p:cNvSpPr txBox="1"/>
          <p:nvPr/>
        </p:nvSpPr>
        <p:spPr>
          <a:xfrm>
            <a:off x="5412105" y="5534025"/>
            <a:ext cx="704850" cy="523220"/>
          </a:xfrm>
          <a:prstGeom prst="rect">
            <a:avLst/>
          </a:prstGeom>
          <a:noFill/>
        </p:spPr>
        <p:txBody>
          <a:bodyPr wrap="square" rtlCol="0">
            <a:spAutoFit/>
          </a:bodyPr>
          <a:lstStyle/>
          <a:p>
            <a:r>
              <a:rPr lang="fr-FR" sz="2800" dirty="0"/>
              <a:t>T</a:t>
            </a:r>
            <a:r>
              <a:rPr lang="fr-FR" sz="2800" baseline="-25000" dirty="0"/>
              <a:t>c</a:t>
            </a:r>
          </a:p>
        </p:txBody>
      </p:sp>
      <p:cxnSp>
        <p:nvCxnSpPr>
          <p:cNvPr id="26" name="Straight Connector 25">
            <a:extLst>
              <a:ext uri="{FF2B5EF4-FFF2-40B4-BE49-F238E27FC236}">
                <a16:creationId xmlns:a16="http://schemas.microsoft.com/office/drawing/2014/main" id="{09511FC4-43BE-4FB0-83E0-6144E3E39DB6}"/>
              </a:ext>
            </a:extLst>
          </p:cNvPr>
          <p:cNvCxnSpPr>
            <a:cxnSpLocks/>
          </p:cNvCxnSpPr>
          <p:nvPr/>
        </p:nvCxnSpPr>
        <p:spPr>
          <a:xfrm>
            <a:off x="3478530" y="3552825"/>
            <a:ext cx="552450" cy="685800"/>
          </a:xfrm>
          <a:prstGeom prst="line">
            <a:avLst/>
          </a:prstGeom>
          <a:ln w="1905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30" name="Flowchart: Terminator 29">
            <a:extLst>
              <a:ext uri="{FF2B5EF4-FFF2-40B4-BE49-F238E27FC236}">
                <a16:creationId xmlns:a16="http://schemas.microsoft.com/office/drawing/2014/main" id="{099A45C3-F981-41DF-8679-0C2D313B01F2}"/>
              </a:ext>
            </a:extLst>
          </p:cNvPr>
          <p:cNvSpPr/>
          <p:nvPr/>
        </p:nvSpPr>
        <p:spPr>
          <a:xfrm rot="1904549">
            <a:off x="3456015" y="3685310"/>
            <a:ext cx="734291" cy="110836"/>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extBox 31">
            <a:extLst>
              <a:ext uri="{FF2B5EF4-FFF2-40B4-BE49-F238E27FC236}">
                <a16:creationId xmlns:a16="http://schemas.microsoft.com/office/drawing/2014/main" id="{51E49EA4-4987-43B1-AD81-1069D025584A}"/>
              </a:ext>
            </a:extLst>
          </p:cNvPr>
          <p:cNvSpPr txBox="1"/>
          <p:nvPr/>
        </p:nvSpPr>
        <p:spPr>
          <a:xfrm>
            <a:off x="3780608" y="304801"/>
            <a:ext cx="2939143" cy="830997"/>
          </a:xfrm>
          <a:prstGeom prst="rect">
            <a:avLst/>
          </a:prstGeom>
          <a:noFill/>
        </p:spPr>
        <p:txBody>
          <a:bodyPr wrap="square" rtlCol="0">
            <a:spAutoFit/>
          </a:bodyPr>
          <a:lstStyle/>
          <a:p>
            <a:pPr algn="ctr"/>
            <a:r>
              <a:rPr lang="ar-IQ" sz="2400" dirty="0">
                <a:solidFill>
                  <a:srgbClr val="0070C0"/>
                </a:solidFill>
              </a:rPr>
              <a:t>تتواجد المادة بحالتين السائلة والصلبة في ان واحد</a:t>
            </a:r>
            <a:endParaRPr lang="fr-FR" sz="2400" dirty="0">
              <a:solidFill>
                <a:srgbClr val="0070C0"/>
              </a:solidFill>
            </a:endParaRPr>
          </a:p>
        </p:txBody>
      </p:sp>
      <p:sp>
        <p:nvSpPr>
          <p:cNvPr id="35" name="Flowchart: Terminator 34">
            <a:extLst>
              <a:ext uri="{FF2B5EF4-FFF2-40B4-BE49-F238E27FC236}">
                <a16:creationId xmlns:a16="http://schemas.microsoft.com/office/drawing/2014/main" id="{E44DBFC5-9AE4-465E-A7BF-D016412DB154}"/>
              </a:ext>
            </a:extLst>
          </p:cNvPr>
          <p:cNvSpPr/>
          <p:nvPr/>
        </p:nvSpPr>
        <p:spPr>
          <a:xfrm rot="3483012">
            <a:off x="867128" y="1962928"/>
            <a:ext cx="3348279" cy="217991"/>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B34DD5A6-A638-451B-B150-0C2412C65101}"/>
              </a:ext>
            </a:extLst>
          </p:cNvPr>
          <p:cNvSpPr/>
          <p:nvPr/>
        </p:nvSpPr>
        <p:spPr>
          <a:xfrm>
            <a:off x="1777637" y="990600"/>
            <a:ext cx="1164772" cy="859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Straight Connector 20">
            <a:extLst>
              <a:ext uri="{FF2B5EF4-FFF2-40B4-BE49-F238E27FC236}">
                <a16:creationId xmlns:a16="http://schemas.microsoft.com/office/drawing/2014/main" id="{F5EA02AA-D902-42AB-A2C1-F846BE408656}"/>
              </a:ext>
            </a:extLst>
          </p:cNvPr>
          <p:cNvCxnSpPr/>
          <p:nvPr/>
        </p:nvCxnSpPr>
        <p:spPr>
          <a:xfrm flipH="1">
            <a:off x="573405" y="1981200"/>
            <a:ext cx="5000625"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83C57745-F583-406F-AC6B-6AD641C633FA}"/>
              </a:ext>
            </a:extLst>
          </p:cNvPr>
          <p:cNvSpPr txBox="1"/>
          <p:nvPr/>
        </p:nvSpPr>
        <p:spPr>
          <a:xfrm rot="17143784">
            <a:off x="2494874" y="2093107"/>
            <a:ext cx="2129676" cy="523220"/>
          </a:xfrm>
          <a:prstGeom prst="rect">
            <a:avLst/>
          </a:prstGeom>
          <a:noFill/>
        </p:spPr>
        <p:txBody>
          <a:bodyPr wrap="square" rtlCol="0">
            <a:spAutoFit/>
          </a:bodyPr>
          <a:lstStyle/>
          <a:p>
            <a:pPr algn="ctr"/>
            <a:r>
              <a:rPr lang="ar-IQ" sz="2800" dirty="0"/>
              <a:t>منحني الانصهار</a:t>
            </a:r>
            <a:endParaRPr lang="fr-FR" sz="2800" dirty="0"/>
          </a:p>
        </p:txBody>
      </p:sp>
      <p:sp>
        <p:nvSpPr>
          <p:cNvPr id="37" name="ZoneTexte 13">
            <a:extLst>
              <a:ext uri="{FF2B5EF4-FFF2-40B4-BE49-F238E27FC236}">
                <a16:creationId xmlns:a16="http://schemas.microsoft.com/office/drawing/2014/main" id="{FBC10FD5-372C-4E78-9992-498993F5DCCA}"/>
              </a:ext>
            </a:extLst>
          </p:cNvPr>
          <p:cNvSpPr txBox="1"/>
          <p:nvPr/>
        </p:nvSpPr>
        <p:spPr>
          <a:xfrm>
            <a:off x="3553580" y="2025024"/>
            <a:ext cx="2129676" cy="400110"/>
          </a:xfrm>
          <a:prstGeom prst="rect">
            <a:avLst/>
          </a:prstGeom>
          <a:noFill/>
        </p:spPr>
        <p:txBody>
          <a:bodyPr wrap="square" rtlCol="0">
            <a:spAutoFit/>
          </a:bodyPr>
          <a:lstStyle/>
          <a:p>
            <a:pPr algn="ctr"/>
            <a:r>
              <a:rPr lang="ar-IQ" sz="2000" b="1" dirty="0"/>
              <a:t>المنطقة السائلة</a:t>
            </a:r>
            <a:endParaRPr lang="fr-FR" sz="2000" b="1" dirty="0"/>
          </a:p>
        </p:txBody>
      </p:sp>
      <p:sp>
        <p:nvSpPr>
          <p:cNvPr id="38" name="ZoneTexte 14">
            <a:extLst>
              <a:ext uri="{FF2B5EF4-FFF2-40B4-BE49-F238E27FC236}">
                <a16:creationId xmlns:a16="http://schemas.microsoft.com/office/drawing/2014/main" id="{4B40DC3C-1124-4CCC-B0AD-11F80F8353E8}"/>
              </a:ext>
            </a:extLst>
          </p:cNvPr>
          <p:cNvSpPr txBox="1"/>
          <p:nvPr/>
        </p:nvSpPr>
        <p:spPr>
          <a:xfrm>
            <a:off x="929147" y="2705556"/>
            <a:ext cx="1847660" cy="523220"/>
          </a:xfrm>
          <a:prstGeom prst="rect">
            <a:avLst/>
          </a:prstGeom>
          <a:solidFill>
            <a:schemeClr val="bg1"/>
          </a:solidFill>
        </p:spPr>
        <p:txBody>
          <a:bodyPr wrap="square" rtlCol="0">
            <a:spAutoFit/>
          </a:bodyPr>
          <a:lstStyle/>
          <a:p>
            <a:pPr algn="ctr"/>
            <a:r>
              <a:rPr lang="ar-IQ" sz="2800" dirty="0"/>
              <a:t>المنطقة الصلبة</a:t>
            </a:r>
            <a:endParaRPr lang="fr-FR" sz="2800" dirty="0"/>
          </a:p>
        </p:txBody>
      </p:sp>
      <p:sp>
        <p:nvSpPr>
          <p:cNvPr id="39" name="TextBox 38">
            <a:extLst>
              <a:ext uri="{FF2B5EF4-FFF2-40B4-BE49-F238E27FC236}">
                <a16:creationId xmlns:a16="http://schemas.microsoft.com/office/drawing/2014/main" id="{4D09FB64-2F0F-4285-9F2E-339769D0C20E}"/>
              </a:ext>
            </a:extLst>
          </p:cNvPr>
          <p:cNvSpPr txBox="1"/>
          <p:nvPr/>
        </p:nvSpPr>
        <p:spPr>
          <a:xfrm>
            <a:off x="222341" y="371475"/>
            <a:ext cx="303439" cy="523220"/>
          </a:xfrm>
          <a:prstGeom prst="rect">
            <a:avLst/>
          </a:prstGeom>
          <a:solidFill>
            <a:schemeClr val="bg1"/>
          </a:solidFill>
        </p:spPr>
        <p:txBody>
          <a:bodyPr wrap="square" rtlCol="0">
            <a:spAutoFit/>
          </a:bodyPr>
          <a:lstStyle/>
          <a:p>
            <a:r>
              <a:rPr lang="fr-FR" sz="2800" dirty="0"/>
              <a:t>P</a:t>
            </a:r>
            <a:endParaRPr lang="fr-FR" sz="2800" baseline="-25000" dirty="0"/>
          </a:p>
        </p:txBody>
      </p:sp>
      <p:sp>
        <p:nvSpPr>
          <p:cNvPr id="41" name="TextBox 40">
            <a:extLst>
              <a:ext uri="{FF2B5EF4-FFF2-40B4-BE49-F238E27FC236}">
                <a16:creationId xmlns:a16="http://schemas.microsoft.com/office/drawing/2014/main" id="{F832E7C9-6A71-47B0-AC17-429945E3A26F}"/>
              </a:ext>
            </a:extLst>
          </p:cNvPr>
          <p:cNvSpPr txBox="1"/>
          <p:nvPr/>
        </p:nvSpPr>
        <p:spPr>
          <a:xfrm>
            <a:off x="6416312" y="5694590"/>
            <a:ext cx="303439" cy="194581"/>
          </a:xfrm>
          <a:prstGeom prst="rect">
            <a:avLst/>
          </a:prstGeom>
          <a:solidFill>
            <a:schemeClr val="bg1"/>
          </a:solidFill>
        </p:spPr>
        <p:txBody>
          <a:bodyPr wrap="square" rtlCol="0">
            <a:spAutoFit/>
          </a:bodyPr>
          <a:lstStyle/>
          <a:p>
            <a:endParaRPr lang="fr-FR" sz="2800" baseline="-25000" dirty="0"/>
          </a:p>
        </p:txBody>
      </p:sp>
      <p:cxnSp>
        <p:nvCxnSpPr>
          <p:cNvPr id="44" name="Straight Arrow Connector 43">
            <a:extLst>
              <a:ext uri="{FF2B5EF4-FFF2-40B4-BE49-F238E27FC236}">
                <a16:creationId xmlns:a16="http://schemas.microsoft.com/office/drawing/2014/main" id="{2685B804-EED0-410D-B14A-FB4A182F29AA}"/>
              </a:ext>
            </a:extLst>
          </p:cNvPr>
          <p:cNvCxnSpPr>
            <a:cxnSpLocks/>
          </p:cNvCxnSpPr>
          <p:nvPr/>
        </p:nvCxnSpPr>
        <p:spPr>
          <a:xfrm flipH="1" flipV="1">
            <a:off x="2169523" y="4778830"/>
            <a:ext cx="674914" cy="2394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B645308B-AF29-4781-A815-ED900E03214B}"/>
              </a:ext>
            </a:extLst>
          </p:cNvPr>
          <p:cNvSpPr txBox="1"/>
          <p:nvPr/>
        </p:nvSpPr>
        <p:spPr>
          <a:xfrm>
            <a:off x="2670264" y="4637315"/>
            <a:ext cx="2939143" cy="830997"/>
          </a:xfrm>
          <a:prstGeom prst="rect">
            <a:avLst/>
          </a:prstGeom>
          <a:noFill/>
        </p:spPr>
        <p:txBody>
          <a:bodyPr wrap="square" rtlCol="0">
            <a:spAutoFit/>
          </a:bodyPr>
          <a:lstStyle/>
          <a:p>
            <a:pPr algn="ctr"/>
            <a:r>
              <a:rPr lang="ar-IQ" sz="2400" dirty="0">
                <a:solidFill>
                  <a:srgbClr val="0070C0"/>
                </a:solidFill>
              </a:rPr>
              <a:t>تتواجد المادة بحالتين الصلبة والبخارية في ان واحد</a:t>
            </a:r>
            <a:endParaRPr lang="fr-FR" sz="2400" dirty="0">
              <a:solidFill>
                <a:srgbClr val="0070C0"/>
              </a:solidFill>
            </a:endParaRPr>
          </a:p>
        </p:txBody>
      </p:sp>
      <p:sp>
        <p:nvSpPr>
          <p:cNvPr id="47" name="ZoneTexte 8">
            <a:extLst>
              <a:ext uri="{FF2B5EF4-FFF2-40B4-BE49-F238E27FC236}">
                <a16:creationId xmlns:a16="http://schemas.microsoft.com/office/drawing/2014/main" id="{705DFF9E-1E79-4624-9D37-81DC4CF10B0D}"/>
              </a:ext>
            </a:extLst>
          </p:cNvPr>
          <p:cNvSpPr txBox="1"/>
          <p:nvPr/>
        </p:nvSpPr>
        <p:spPr>
          <a:xfrm rot="19442199">
            <a:off x="2921956" y="2612232"/>
            <a:ext cx="2568795" cy="523220"/>
          </a:xfrm>
          <a:prstGeom prst="rect">
            <a:avLst/>
          </a:prstGeom>
          <a:noFill/>
        </p:spPr>
        <p:txBody>
          <a:bodyPr wrap="square" rtlCol="0">
            <a:spAutoFit/>
          </a:bodyPr>
          <a:lstStyle/>
          <a:p>
            <a:pPr algn="ctr"/>
            <a:r>
              <a:rPr lang="ar-IQ" sz="2800" dirty="0">
                <a:solidFill>
                  <a:schemeClr val="accent4">
                    <a:lumMod val="75000"/>
                  </a:schemeClr>
                </a:solidFill>
              </a:rPr>
              <a:t>منحي التبخر</a:t>
            </a:r>
            <a:endParaRPr lang="fr-FR" sz="2800" dirty="0">
              <a:solidFill>
                <a:schemeClr val="accent4">
                  <a:lumMod val="75000"/>
                </a:schemeClr>
              </a:solidFill>
            </a:endParaRPr>
          </a:p>
        </p:txBody>
      </p:sp>
      <p:sp>
        <p:nvSpPr>
          <p:cNvPr id="14" name="ZoneTexte 13">
            <a:extLst>
              <a:ext uri="{FF2B5EF4-FFF2-40B4-BE49-F238E27FC236}">
                <a16:creationId xmlns:a16="http://schemas.microsoft.com/office/drawing/2014/main" id="{E213C67E-BBE7-499A-B1FD-3F3CD114BEAD}"/>
              </a:ext>
            </a:extLst>
          </p:cNvPr>
          <p:cNvSpPr txBox="1"/>
          <p:nvPr/>
        </p:nvSpPr>
        <p:spPr>
          <a:xfrm>
            <a:off x="3668406" y="3196118"/>
            <a:ext cx="2129676" cy="523220"/>
          </a:xfrm>
          <a:prstGeom prst="rect">
            <a:avLst/>
          </a:prstGeom>
          <a:noFill/>
        </p:spPr>
        <p:txBody>
          <a:bodyPr wrap="square" rtlCol="0">
            <a:spAutoFit/>
          </a:bodyPr>
          <a:lstStyle/>
          <a:p>
            <a:pPr algn="ctr"/>
            <a:r>
              <a:rPr lang="ar-IQ" sz="2800" dirty="0">
                <a:solidFill>
                  <a:schemeClr val="accent1">
                    <a:lumMod val="75000"/>
                  </a:schemeClr>
                </a:solidFill>
              </a:rPr>
              <a:t>منطقة البخار</a:t>
            </a:r>
            <a:endParaRPr lang="fr-FR" sz="2800" dirty="0">
              <a:solidFill>
                <a:schemeClr val="accent1">
                  <a:lumMod val="75000"/>
                </a:schemeClr>
              </a:solidFill>
            </a:endParaRPr>
          </a:p>
        </p:txBody>
      </p:sp>
      <p:sp>
        <p:nvSpPr>
          <p:cNvPr id="48" name="TextBox 47">
            <a:extLst>
              <a:ext uri="{FF2B5EF4-FFF2-40B4-BE49-F238E27FC236}">
                <a16:creationId xmlns:a16="http://schemas.microsoft.com/office/drawing/2014/main" id="{BBCB305F-C07F-4A60-86F3-2A875608BD17}"/>
              </a:ext>
            </a:extLst>
          </p:cNvPr>
          <p:cNvSpPr txBox="1"/>
          <p:nvPr/>
        </p:nvSpPr>
        <p:spPr>
          <a:xfrm>
            <a:off x="5500551" y="1567543"/>
            <a:ext cx="435429" cy="461665"/>
          </a:xfrm>
          <a:prstGeom prst="rect">
            <a:avLst/>
          </a:prstGeom>
          <a:noFill/>
        </p:spPr>
        <p:txBody>
          <a:bodyPr wrap="square" rtlCol="0">
            <a:spAutoFit/>
          </a:bodyPr>
          <a:lstStyle/>
          <a:p>
            <a:r>
              <a:rPr lang="fr-FR" sz="2400" dirty="0"/>
              <a:t>c</a:t>
            </a:r>
          </a:p>
        </p:txBody>
      </p:sp>
      <p:sp>
        <p:nvSpPr>
          <p:cNvPr id="49" name="TextBox 48">
            <a:extLst>
              <a:ext uri="{FF2B5EF4-FFF2-40B4-BE49-F238E27FC236}">
                <a16:creationId xmlns:a16="http://schemas.microsoft.com/office/drawing/2014/main" id="{74460A2C-6109-4D09-A6D5-AC1FC1988809}"/>
              </a:ext>
            </a:extLst>
          </p:cNvPr>
          <p:cNvSpPr txBox="1"/>
          <p:nvPr/>
        </p:nvSpPr>
        <p:spPr>
          <a:xfrm>
            <a:off x="3878578" y="783773"/>
            <a:ext cx="435429" cy="461665"/>
          </a:xfrm>
          <a:prstGeom prst="rect">
            <a:avLst/>
          </a:prstGeom>
          <a:noFill/>
        </p:spPr>
        <p:txBody>
          <a:bodyPr wrap="square" rtlCol="0">
            <a:spAutoFit/>
          </a:bodyPr>
          <a:lstStyle/>
          <a:p>
            <a:r>
              <a:rPr lang="fr-FR" sz="2400" dirty="0"/>
              <a:t>b</a:t>
            </a:r>
          </a:p>
        </p:txBody>
      </p:sp>
      <p:sp>
        <p:nvSpPr>
          <p:cNvPr id="50" name="TextBox 49">
            <a:extLst>
              <a:ext uri="{FF2B5EF4-FFF2-40B4-BE49-F238E27FC236}">
                <a16:creationId xmlns:a16="http://schemas.microsoft.com/office/drawing/2014/main" id="{E0A9BCAE-F91F-4159-8B98-E36D454AA3C7}"/>
              </a:ext>
            </a:extLst>
          </p:cNvPr>
          <p:cNvSpPr txBox="1"/>
          <p:nvPr/>
        </p:nvSpPr>
        <p:spPr>
          <a:xfrm>
            <a:off x="3116578" y="3222173"/>
            <a:ext cx="435429" cy="461665"/>
          </a:xfrm>
          <a:prstGeom prst="rect">
            <a:avLst/>
          </a:prstGeom>
          <a:noFill/>
        </p:spPr>
        <p:txBody>
          <a:bodyPr wrap="square" rtlCol="0">
            <a:spAutoFit/>
          </a:bodyPr>
          <a:lstStyle/>
          <a:p>
            <a:r>
              <a:rPr lang="fr-FR" sz="2400" dirty="0"/>
              <a:t>r</a:t>
            </a:r>
          </a:p>
        </p:txBody>
      </p:sp>
      <p:sp>
        <p:nvSpPr>
          <p:cNvPr id="51" name="TextBox 50">
            <a:extLst>
              <a:ext uri="{FF2B5EF4-FFF2-40B4-BE49-F238E27FC236}">
                <a16:creationId xmlns:a16="http://schemas.microsoft.com/office/drawing/2014/main" id="{4FB70128-6395-4475-ABEC-FE96B748863F}"/>
              </a:ext>
            </a:extLst>
          </p:cNvPr>
          <p:cNvSpPr txBox="1"/>
          <p:nvPr/>
        </p:nvSpPr>
        <p:spPr>
          <a:xfrm>
            <a:off x="569321" y="5094516"/>
            <a:ext cx="435429" cy="461665"/>
          </a:xfrm>
          <a:prstGeom prst="rect">
            <a:avLst/>
          </a:prstGeom>
          <a:noFill/>
        </p:spPr>
        <p:txBody>
          <a:bodyPr wrap="square" rtlCol="0">
            <a:spAutoFit/>
          </a:bodyPr>
          <a:lstStyle/>
          <a:p>
            <a:r>
              <a:rPr lang="fr-FR" sz="2400" dirty="0"/>
              <a:t>a</a:t>
            </a:r>
          </a:p>
        </p:txBody>
      </p:sp>
      <p:sp>
        <p:nvSpPr>
          <p:cNvPr id="52" name="Flowchart: Terminator 51">
            <a:extLst>
              <a:ext uri="{FF2B5EF4-FFF2-40B4-BE49-F238E27FC236}">
                <a16:creationId xmlns:a16="http://schemas.microsoft.com/office/drawing/2014/main" id="{BFAD6527-589B-4FD2-A570-1E8C8D4B952A}"/>
              </a:ext>
            </a:extLst>
          </p:cNvPr>
          <p:cNvSpPr/>
          <p:nvPr/>
        </p:nvSpPr>
        <p:spPr>
          <a:xfrm rot="19026482">
            <a:off x="3899755" y="1330623"/>
            <a:ext cx="1012371" cy="127536"/>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4" name="Straight Arrow Connector 33">
            <a:extLst>
              <a:ext uri="{FF2B5EF4-FFF2-40B4-BE49-F238E27FC236}">
                <a16:creationId xmlns:a16="http://schemas.microsoft.com/office/drawing/2014/main" id="{5299824A-8C6A-496F-8EB1-9F53885D2D18}"/>
              </a:ext>
            </a:extLst>
          </p:cNvPr>
          <p:cNvCxnSpPr/>
          <p:nvPr/>
        </p:nvCxnSpPr>
        <p:spPr>
          <a:xfrm flipV="1">
            <a:off x="4020096" y="1099457"/>
            <a:ext cx="664028" cy="6422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061A3492-4AFE-4CE4-A260-0473CFC048F6}"/>
              </a:ext>
            </a:extLst>
          </p:cNvPr>
          <p:cNvSpPr txBox="1"/>
          <p:nvPr/>
        </p:nvSpPr>
        <p:spPr>
          <a:xfrm>
            <a:off x="6666684" y="5346246"/>
            <a:ext cx="303439" cy="523220"/>
          </a:xfrm>
          <a:prstGeom prst="rect">
            <a:avLst/>
          </a:prstGeom>
          <a:noFill/>
        </p:spPr>
        <p:txBody>
          <a:bodyPr wrap="square" rtlCol="0">
            <a:spAutoFit/>
          </a:bodyPr>
          <a:lstStyle/>
          <a:p>
            <a:r>
              <a:rPr lang="fr-FR" sz="2800" dirty="0"/>
              <a:t>T</a:t>
            </a:r>
            <a:endParaRPr lang="fr-FR" sz="2800" baseline="-25000" dirty="0"/>
          </a:p>
        </p:txBody>
      </p:sp>
      <p:sp>
        <p:nvSpPr>
          <p:cNvPr id="54" name="ZoneTexte 14">
            <a:extLst>
              <a:ext uri="{FF2B5EF4-FFF2-40B4-BE49-F238E27FC236}">
                <a16:creationId xmlns:a16="http://schemas.microsoft.com/office/drawing/2014/main" id="{85B6F367-7426-4A72-90FA-C113D2FE21DC}"/>
              </a:ext>
            </a:extLst>
          </p:cNvPr>
          <p:cNvSpPr txBox="1"/>
          <p:nvPr/>
        </p:nvSpPr>
        <p:spPr>
          <a:xfrm>
            <a:off x="927296" y="2705557"/>
            <a:ext cx="1847660" cy="523220"/>
          </a:xfrm>
          <a:prstGeom prst="rect">
            <a:avLst/>
          </a:prstGeom>
          <a:noFill/>
        </p:spPr>
        <p:txBody>
          <a:bodyPr wrap="square" rtlCol="0">
            <a:spAutoFit/>
          </a:bodyPr>
          <a:lstStyle/>
          <a:p>
            <a:pPr algn="ctr"/>
            <a:r>
              <a:rPr lang="ar-IQ" sz="2800" dirty="0">
                <a:solidFill>
                  <a:schemeClr val="accent1">
                    <a:lumMod val="75000"/>
                  </a:schemeClr>
                </a:solidFill>
              </a:rPr>
              <a:t>المنطقة الصلبة</a:t>
            </a:r>
            <a:endParaRPr lang="fr-FR" sz="2800" dirty="0">
              <a:solidFill>
                <a:schemeClr val="accent1">
                  <a:lumMod val="75000"/>
                </a:schemeClr>
              </a:solidFill>
            </a:endParaRPr>
          </a:p>
        </p:txBody>
      </p:sp>
      <p:sp>
        <p:nvSpPr>
          <p:cNvPr id="55" name="ZoneTexte 13">
            <a:extLst>
              <a:ext uri="{FF2B5EF4-FFF2-40B4-BE49-F238E27FC236}">
                <a16:creationId xmlns:a16="http://schemas.microsoft.com/office/drawing/2014/main" id="{BE2956EA-6C7D-408A-8B06-B484EB686AC0}"/>
              </a:ext>
            </a:extLst>
          </p:cNvPr>
          <p:cNvSpPr txBox="1"/>
          <p:nvPr/>
        </p:nvSpPr>
        <p:spPr>
          <a:xfrm>
            <a:off x="3554472" y="2025917"/>
            <a:ext cx="2129676" cy="400110"/>
          </a:xfrm>
          <a:prstGeom prst="rect">
            <a:avLst/>
          </a:prstGeom>
          <a:noFill/>
        </p:spPr>
        <p:txBody>
          <a:bodyPr wrap="square" rtlCol="0">
            <a:spAutoFit/>
          </a:bodyPr>
          <a:lstStyle/>
          <a:p>
            <a:pPr algn="ctr"/>
            <a:r>
              <a:rPr lang="ar-IQ" sz="2000" b="1" dirty="0">
                <a:solidFill>
                  <a:schemeClr val="accent4">
                    <a:lumMod val="75000"/>
                  </a:schemeClr>
                </a:solidFill>
              </a:rPr>
              <a:t>المنطقة السائلة</a:t>
            </a:r>
            <a:endParaRPr lang="fr-FR" sz="2000" b="1" dirty="0">
              <a:solidFill>
                <a:schemeClr val="accent4">
                  <a:lumMod val="75000"/>
                </a:schemeClr>
              </a:solidFill>
            </a:endParaRPr>
          </a:p>
        </p:txBody>
      </p:sp>
      <p:sp>
        <p:nvSpPr>
          <p:cNvPr id="56" name="ZoneTexte 13">
            <a:extLst>
              <a:ext uri="{FF2B5EF4-FFF2-40B4-BE49-F238E27FC236}">
                <a16:creationId xmlns:a16="http://schemas.microsoft.com/office/drawing/2014/main" id="{2B72DF56-EAF0-455D-9EBB-A8D029669F6C}"/>
              </a:ext>
            </a:extLst>
          </p:cNvPr>
          <p:cNvSpPr txBox="1"/>
          <p:nvPr/>
        </p:nvSpPr>
        <p:spPr>
          <a:xfrm>
            <a:off x="3669299" y="3194666"/>
            <a:ext cx="2129676" cy="523220"/>
          </a:xfrm>
          <a:prstGeom prst="rect">
            <a:avLst/>
          </a:prstGeom>
          <a:noFill/>
        </p:spPr>
        <p:txBody>
          <a:bodyPr wrap="square" rtlCol="0">
            <a:spAutoFit/>
          </a:bodyPr>
          <a:lstStyle/>
          <a:p>
            <a:pPr algn="ctr"/>
            <a:r>
              <a:rPr lang="ar-IQ" sz="2800" dirty="0">
                <a:solidFill>
                  <a:schemeClr val="accent4">
                    <a:lumMod val="75000"/>
                  </a:schemeClr>
                </a:solidFill>
              </a:rPr>
              <a:t>منطقة البخار</a:t>
            </a:r>
            <a:endParaRPr lang="fr-FR" sz="2800" dirty="0">
              <a:solidFill>
                <a:schemeClr val="accent4">
                  <a:lumMod val="75000"/>
                </a:schemeClr>
              </a:solidFill>
            </a:endParaRPr>
          </a:p>
        </p:txBody>
      </p:sp>
      <p:sp>
        <p:nvSpPr>
          <p:cNvPr id="57" name="TextBox 56">
            <a:extLst>
              <a:ext uri="{FF2B5EF4-FFF2-40B4-BE49-F238E27FC236}">
                <a16:creationId xmlns:a16="http://schemas.microsoft.com/office/drawing/2014/main" id="{A5F83FA7-59A3-45D0-80D1-308918B42E30}"/>
              </a:ext>
            </a:extLst>
          </p:cNvPr>
          <p:cNvSpPr txBox="1"/>
          <p:nvPr/>
        </p:nvSpPr>
        <p:spPr>
          <a:xfrm>
            <a:off x="5649232" y="3053711"/>
            <a:ext cx="2939143" cy="830997"/>
          </a:xfrm>
          <a:prstGeom prst="rect">
            <a:avLst/>
          </a:prstGeom>
          <a:noFill/>
        </p:spPr>
        <p:txBody>
          <a:bodyPr wrap="square" rtlCol="0">
            <a:spAutoFit/>
          </a:bodyPr>
          <a:lstStyle/>
          <a:p>
            <a:pPr algn="ctr"/>
            <a:r>
              <a:rPr lang="ar-IQ" sz="2400" dirty="0">
                <a:solidFill>
                  <a:srgbClr val="0070C0"/>
                </a:solidFill>
              </a:rPr>
              <a:t>تتواجد المادة بحالتين السائلة والبخارية في ان واحد</a:t>
            </a:r>
            <a:endParaRPr lang="fr-FR" sz="2400" dirty="0">
              <a:solidFill>
                <a:srgbClr val="0070C0"/>
              </a:solidFill>
            </a:endParaRPr>
          </a:p>
        </p:txBody>
      </p:sp>
      <p:cxnSp>
        <p:nvCxnSpPr>
          <p:cNvPr id="58" name="Straight Arrow Connector 57">
            <a:extLst>
              <a:ext uri="{FF2B5EF4-FFF2-40B4-BE49-F238E27FC236}">
                <a16:creationId xmlns:a16="http://schemas.microsoft.com/office/drawing/2014/main" id="{A62657B7-259D-4A47-9622-F642900D45E3}"/>
              </a:ext>
            </a:extLst>
          </p:cNvPr>
          <p:cNvCxnSpPr>
            <a:cxnSpLocks/>
          </p:cNvCxnSpPr>
          <p:nvPr/>
        </p:nvCxnSpPr>
        <p:spPr>
          <a:xfrm flipH="1" flipV="1">
            <a:off x="4669197" y="2866760"/>
            <a:ext cx="1178014" cy="4891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Callout: Bent Line 67">
            <a:extLst>
              <a:ext uri="{FF2B5EF4-FFF2-40B4-BE49-F238E27FC236}">
                <a16:creationId xmlns:a16="http://schemas.microsoft.com/office/drawing/2014/main" id="{D0B5914E-1874-4DE9-A0C9-2FBDD7903823}"/>
              </a:ext>
            </a:extLst>
          </p:cNvPr>
          <p:cNvSpPr/>
          <p:nvPr/>
        </p:nvSpPr>
        <p:spPr>
          <a:xfrm>
            <a:off x="8503920" y="1325880"/>
            <a:ext cx="3451860" cy="4069080"/>
          </a:xfrm>
          <a:prstGeom prst="borderCallout2">
            <a:avLst>
              <a:gd name="adj1" fmla="val 71264"/>
              <a:gd name="adj2" fmla="val -386"/>
              <a:gd name="adj3" fmla="val 85054"/>
              <a:gd name="adj4" fmla="val -21730"/>
              <a:gd name="adj5" fmla="val 75526"/>
              <a:gd name="adj6" fmla="val -80668"/>
            </a:avLst>
          </a:prstGeom>
          <a:solidFill>
            <a:schemeClr val="accent1">
              <a:lumMod val="7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just"/>
            <a:r>
              <a:rPr lang="ar-IQ" sz="3200" dirty="0"/>
              <a:t>النقطة التي تتواجد فيها المادة بحالاتها الثلاثة الصلبة والسائلة والغازية في ان واحد وتتم تحت ضغط ودرجة حرارة مناسبين                    </a:t>
            </a:r>
            <a:endParaRPr lang="fr-FR" sz="3200" dirty="0"/>
          </a:p>
        </p:txBody>
      </p:sp>
      <p:sp>
        <p:nvSpPr>
          <p:cNvPr id="69" name="TextBox 68">
            <a:extLst>
              <a:ext uri="{FF2B5EF4-FFF2-40B4-BE49-F238E27FC236}">
                <a16:creationId xmlns:a16="http://schemas.microsoft.com/office/drawing/2014/main" id="{A2C5890A-F1E9-4D8E-B571-B05054F71B8D}"/>
              </a:ext>
            </a:extLst>
          </p:cNvPr>
          <p:cNvSpPr txBox="1"/>
          <p:nvPr/>
        </p:nvSpPr>
        <p:spPr>
          <a:xfrm>
            <a:off x="9495692" y="3852984"/>
            <a:ext cx="1414586" cy="523220"/>
          </a:xfrm>
          <a:prstGeom prst="rect">
            <a:avLst/>
          </a:prstGeom>
          <a:noFill/>
        </p:spPr>
        <p:txBody>
          <a:bodyPr wrap="square" rtlCol="0">
            <a:spAutoFit/>
          </a:bodyPr>
          <a:lstStyle/>
          <a:p>
            <a:r>
              <a:rPr lang="fr-FR" sz="2800" dirty="0">
                <a:solidFill>
                  <a:schemeClr val="bg1"/>
                </a:solidFill>
              </a:rPr>
              <a:t>P</a:t>
            </a:r>
            <a:r>
              <a:rPr lang="fr-FR" sz="2800" baseline="-25000" dirty="0">
                <a:solidFill>
                  <a:schemeClr val="bg1"/>
                </a:solidFill>
              </a:rPr>
              <a:t>r</a:t>
            </a:r>
            <a:r>
              <a:rPr lang="fr-FR" sz="2800" dirty="0">
                <a:solidFill>
                  <a:schemeClr val="bg1"/>
                </a:solidFill>
              </a:rPr>
              <a:t>  T</a:t>
            </a:r>
            <a:r>
              <a:rPr lang="fr-FR" sz="2800" baseline="-25000" dirty="0">
                <a:solidFill>
                  <a:schemeClr val="bg1"/>
                </a:solidFill>
              </a:rPr>
              <a:t>r</a:t>
            </a:r>
          </a:p>
        </p:txBody>
      </p:sp>
      <p:cxnSp>
        <p:nvCxnSpPr>
          <p:cNvPr id="72" name="Straight Connector 71">
            <a:extLst>
              <a:ext uri="{FF2B5EF4-FFF2-40B4-BE49-F238E27FC236}">
                <a16:creationId xmlns:a16="http://schemas.microsoft.com/office/drawing/2014/main" id="{4E4C7FD8-C584-44A3-988B-342DFC3D0307}"/>
              </a:ext>
            </a:extLst>
          </p:cNvPr>
          <p:cNvCxnSpPr>
            <a:cxnSpLocks/>
          </p:cNvCxnSpPr>
          <p:nvPr/>
        </p:nvCxnSpPr>
        <p:spPr>
          <a:xfrm flipH="1">
            <a:off x="475435" y="3559628"/>
            <a:ext cx="2910022" cy="0"/>
          </a:xfrm>
          <a:prstGeom prst="line">
            <a:avLst/>
          </a:prstGeom>
          <a:ln w="28575">
            <a:solidFill>
              <a:srgbClr val="FF3B3B"/>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2770379-9D99-4A0A-B745-CBD18B21D838}"/>
              </a:ext>
            </a:extLst>
          </p:cNvPr>
          <p:cNvCxnSpPr>
            <a:cxnSpLocks/>
          </p:cNvCxnSpPr>
          <p:nvPr/>
        </p:nvCxnSpPr>
        <p:spPr>
          <a:xfrm>
            <a:off x="3445873" y="3597839"/>
            <a:ext cx="0" cy="2015218"/>
          </a:xfrm>
          <a:prstGeom prst="line">
            <a:avLst/>
          </a:prstGeom>
          <a:ln w="28575">
            <a:solidFill>
              <a:srgbClr val="FF3B3B"/>
            </a:solidFill>
            <a:prstDash val="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DFF11EF3-C633-49FC-8345-F1C5ADD67E6E}"/>
              </a:ext>
            </a:extLst>
          </p:cNvPr>
          <p:cNvSpPr txBox="1"/>
          <p:nvPr/>
        </p:nvSpPr>
        <p:spPr>
          <a:xfrm>
            <a:off x="3249930" y="5543550"/>
            <a:ext cx="704850" cy="523220"/>
          </a:xfrm>
          <a:prstGeom prst="rect">
            <a:avLst/>
          </a:prstGeom>
          <a:noFill/>
        </p:spPr>
        <p:txBody>
          <a:bodyPr wrap="square" rtlCol="0">
            <a:spAutoFit/>
          </a:bodyPr>
          <a:lstStyle/>
          <a:p>
            <a:r>
              <a:rPr lang="fr-FR" sz="2800" dirty="0"/>
              <a:t>T</a:t>
            </a:r>
            <a:r>
              <a:rPr lang="fr-FR" sz="2800" baseline="-25000" dirty="0"/>
              <a:t>r</a:t>
            </a:r>
          </a:p>
        </p:txBody>
      </p:sp>
      <p:sp>
        <p:nvSpPr>
          <p:cNvPr id="77" name="TextBox 76">
            <a:extLst>
              <a:ext uri="{FF2B5EF4-FFF2-40B4-BE49-F238E27FC236}">
                <a16:creationId xmlns:a16="http://schemas.microsoft.com/office/drawing/2014/main" id="{D006B8BC-C847-46F3-AB3B-F1F3D6EEBC30}"/>
              </a:ext>
            </a:extLst>
          </p:cNvPr>
          <p:cNvSpPr txBox="1"/>
          <p:nvPr/>
        </p:nvSpPr>
        <p:spPr>
          <a:xfrm>
            <a:off x="0" y="3209925"/>
            <a:ext cx="704850" cy="523220"/>
          </a:xfrm>
          <a:prstGeom prst="rect">
            <a:avLst/>
          </a:prstGeom>
          <a:noFill/>
        </p:spPr>
        <p:txBody>
          <a:bodyPr wrap="square" rtlCol="0">
            <a:spAutoFit/>
          </a:bodyPr>
          <a:lstStyle/>
          <a:p>
            <a:r>
              <a:rPr lang="fr-FR" sz="2800" dirty="0"/>
              <a:t>P</a:t>
            </a:r>
            <a:r>
              <a:rPr lang="fr-FR" sz="2800" baseline="-25000" dirty="0"/>
              <a:t>r</a:t>
            </a:r>
          </a:p>
        </p:txBody>
      </p:sp>
      <p:grpSp>
        <p:nvGrpSpPr>
          <p:cNvPr id="81" name="Group 80">
            <a:extLst>
              <a:ext uri="{FF2B5EF4-FFF2-40B4-BE49-F238E27FC236}">
                <a16:creationId xmlns:a16="http://schemas.microsoft.com/office/drawing/2014/main" id="{0C13701D-BB55-4E57-B364-FB7C42AC022E}"/>
              </a:ext>
            </a:extLst>
          </p:cNvPr>
          <p:cNvGrpSpPr/>
          <p:nvPr/>
        </p:nvGrpSpPr>
        <p:grpSpPr>
          <a:xfrm>
            <a:off x="8498421" y="1317171"/>
            <a:ext cx="3464980" cy="4093029"/>
            <a:chOff x="8498421" y="1317171"/>
            <a:chExt cx="3464980" cy="4093029"/>
          </a:xfrm>
        </p:grpSpPr>
        <p:pic>
          <p:nvPicPr>
            <p:cNvPr id="71" name="Picture 70" descr="A screenshot of a cell phone&#10;&#10;Description generated with high confidence">
              <a:extLst>
                <a:ext uri="{FF2B5EF4-FFF2-40B4-BE49-F238E27FC236}">
                  <a16:creationId xmlns:a16="http://schemas.microsoft.com/office/drawing/2014/main" id="{00B9EFA6-39C7-4806-98AB-AEF33EA38FAF}"/>
                </a:ext>
              </a:extLst>
            </p:cNvPr>
            <p:cNvPicPr>
              <a:picLocks noChangeAspect="1"/>
            </p:cNvPicPr>
            <p:nvPr/>
          </p:nvPicPr>
          <p:blipFill>
            <a:blip r:embed="rId4"/>
            <a:stretch>
              <a:fillRect/>
            </a:stretch>
          </p:blipFill>
          <p:spPr>
            <a:xfrm>
              <a:off x="8498421" y="1317171"/>
              <a:ext cx="3464980" cy="4093029"/>
            </a:xfrm>
            <a:prstGeom prst="rect">
              <a:avLst/>
            </a:prstGeom>
          </p:spPr>
        </p:pic>
        <p:sp>
          <p:nvSpPr>
            <p:cNvPr id="78" name="ZoneTexte 14">
              <a:extLst>
                <a:ext uri="{FF2B5EF4-FFF2-40B4-BE49-F238E27FC236}">
                  <a16:creationId xmlns:a16="http://schemas.microsoft.com/office/drawing/2014/main" id="{B00727D9-ECAF-4472-9485-17ACAD71C263}"/>
                </a:ext>
              </a:extLst>
            </p:cNvPr>
            <p:cNvSpPr txBox="1"/>
            <p:nvPr/>
          </p:nvSpPr>
          <p:spPr>
            <a:xfrm>
              <a:off x="9467850" y="2428875"/>
              <a:ext cx="1323975" cy="461665"/>
            </a:xfrm>
            <a:prstGeom prst="rect">
              <a:avLst/>
            </a:prstGeom>
            <a:solidFill>
              <a:schemeClr val="bg1"/>
            </a:solidFill>
          </p:spPr>
          <p:txBody>
            <a:bodyPr wrap="square" rtlCol="0">
              <a:spAutoFit/>
            </a:bodyPr>
            <a:lstStyle/>
            <a:p>
              <a:pPr algn="ctr"/>
              <a:r>
                <a:rPr lang="ar-IQ" sz="2400" dirty="0"/>
                <a:t>غاز</a:t>
              </a:r>
              <a:endParaRPr lang="fr-FR" sz="2400" dirty="0"/>
            </a:p>
          </p:txBody>
        </p:sp>
        <p:sp>
          <p:nvSpPr>
            <p:cNvPr id="79" name="ZoneTexte 14">
              <a:extLst>
                <a:ext uri="{FF2B5EF4-FFF2-40B4-BE49-F238E27FC236}">
                  <a16:creationId xmlns:a16="http://schemas.microsoft.com/office/drawing/2014/main" id="{DBFAD5FA-1027-4B98-B098-7BA8075ABC6C}"/>
                </a:ext>
              </a:extLst>
            </p:cNvPr>
            <p:cNvSpPr txBox="1"/>
            <p:nvPr/>
          </p:nvSpPr>
          <p:spPr>
            <a:xfrm>
              <a:off x="9467850" y="3390900"/>
              <a:ext cx="1323975" cy="461665"/>
            </a:xfrm>
            <a:prstGeom prst="rect">
              <a:avLst/>
            </a:prstGeom>
            <a:solidFill>
              <a:srgbClr val="FAD5E5"/>
            </a:solidFill>
          </p:spPr>
          <p:txBody>
            <a:bodyPr wrap="square" rtlCol="0">
              <a:spAutoFit/>
            </a:bodyPr>
            <a:lstStyle/>
            <a:p>
              <a:pPr algn="ctr"/>
              <a:r>
                <a:rPr lang="ar-IQ" sz="2400" dirty="0"/>
                <a:t>سائل</a:t>
              </a:r>
              <a:endParaRPr lang="fr-FR" sz="2400" dirty="0"/>
            </a:p>
          </p:txBody>
        </p:sp>
        <p:sp>
          <p:nvSpPr>
            <p:cNvPr id="80" name="ZoneTexte 14">
              <a:extLst>
                <a:ext uri="{FF2B5EF4-FFF2-40B4-BE49-F238E27FC236}">
                  <a16:creationId xmlns:a16="http://schemas.microsoft.com/office/drawing/2014/main" id="{8BED2E5A-B741-45E5-8FC0-BFAFE0DD0E9D}"/>
                </a:ext>
              </a:extLst>
            </p:cNvPr>
            <p:cNvSpPr txBox="1"/>
            <p:nvPr/>
          </p:nvSpPr>
          <p:spPr>
            <a:xfrm>
              <a:off x="9486900" y="4400550"/>
              <a:ext cx="1323975" cy="461665"/>
            </a:xfrm>
            <a:prstGeom prst="rect">
              <a:avLst/>
            </a:prstGeom>
            <a:solidFill>
              <a:srgbClr val="F6ADCD"/>
            </a:solidFill>
          </p:spPr>
          <p:txBody>
            <a:bodyPr wrap="square" rtlCol="0">
              <a:spAutoFit/>
            </a:bodyPr>
            <a:lstStyle/>
            <a:p>
              <a:pPr algn="ctr"/>
              <a:r>
                <a:rPr lang="ar-IQ" sz="2400" dirty="0"/>
                <a:t>صلب</a:t>
              </a:r>
              <a:endParaRPr lang="fr-FR" sz="2400" dirty="0"/>
            </a:p>
          </p:txBody>
        </p:sp>
      </p:grpSp>
    </p:spTree>
    <p:extLst>
      <p:ext uri="{BB962C8B-B14F-4D97-AF65-F5344CB8AC3E}">
        <p14:creationId xmlns:p14="http://schemas.microsoft.com/office/powerpoint/2010/main" val="57343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ircle(in)">
                                      <p:cBhvr>
                                        <p:cTn id="33" dur="2000"/>
                                        <p:tgtEl>
                                          <p:spTgt spid="16"/>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circle(in)">
                                      <p:cBhvr>
                                        <p:cTn id="36" dur="2000"/>
                                        <p:tgtEl>
                                          <p:spTgt spid="38"/>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circle(in)">
                                      <p:cBhvr>
                                        <p:cTn id="39" dur="200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randombar(horizontal)">
                                      <p:cBhvr>
                                        <p:cTn id="44" dur="500"/>
                                        <p:tgtEl>
                                          <p:spTgt spid="34"/>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randombar(horizontal)">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circle(in)">
                                      <p:cBhvr>
                                        <p:cTn id="52" dur="2000"/>
                                        <p:tgtEl>
                                          <p:spTgt spid="54"/>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circle(in)">
                                      <p:cBhvr>
                                        <p:cTn id="55" dur="2000"/>
                                        <p:tgtEl>
                                          <p:spTgt spid="9"/>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circle(in)">
                                      <p:cBhvr>
                                        <p:cTn id="58" dur="20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randombar(horizontal)">
                                      <p:cBhvr>
                                        <p:cTn id="63" dur="500"/>
                                        <p:tgtEl>
                                          <p:spTgt spid="46"/>
                                        </p:tgtEl>
                                      </p:cBhvr>
                                    </p:animEffect>
                                  </p:childTnLst>
                                </p:cTn>
                              </p:par>
                              <p:par>
                                <p:cTn id="64" presetID="14" presetClass="entr" presetSubtype="10" fill="hold" nodeType="with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randombar(horizontal)">
                                      <p:cBhvr>
                                        <p:cTn id="66" dur="500"/>
                                        <p:tgtEl>
                                          <p:spTgt spid="44"/>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barn(inVertical)">
                                      <p:cBhvr>
                                        <p:cTn id="71" dur="500"/>
                                        <p:tgtEl>
                                          <p:spTgt spid="56"/>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barn(inVertical)">
                                      <p:cBhvr>
                                        <p:cTn id="74" dur="500"/>
                                        <p:tgtEl>
                                          <p:spTgt spid="47"/>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barn(inVertical)">
                                      <p:cBhvr>
                                        <p:cTn id="77" dur="500"/>
                                        <p:tgtEl>
                                          <p:spTgt spid="55"/>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nodeType="click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randombar(horizontal)">
                                      <p:cBhvr>
                                        <p:cTn id="82" dur="500"/>
                                        <p:tgtEl>
                                          <p:spTgt spid="58"/>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randombar(horizontal)">
                                      <p:cBhvr>
                                        <p:cTn id="85" dur="500"/>
                                        <p:tgtEl>
                                          <p:spTgt spid="57"/>
                                        </p:tgtEl>
                                      </p:cBhvr>
                                    </p:animEffect>
                                  </p:childTnLst>
                                </p:cTn>
                              </p:par>
                            </p:childTnLst>
                          </p:cTn>
                        </p:par>
                      </p:childTnLst>
                    </p:cTn>
                  </p:par>
                  <p:par>
                    <p:cTn id="86" fill="hold">
                      <p:stCondLst>
                        <p:cond delay="indefinite"/>
                      </p:stCondLst>
                      <p:childTnLst>
                        <p:par>
                          <p:cTn id="87" fill="hold">
                            <p:stCondLst>
                              <p:cond delay="0"/>
                            </p:stCondLst>
                            <p:childTnLst>
                              <p:par>
                                <p:cTn id="88" presetID="47" presetClass="entr" presetSubtype="0" fill="hold" grpId="0" nodeType="click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1000"/>
                                        <p:tgtEl>
                                          <p:spTgt spid="12"/>
                                        </p:tgtEl>
                                      </p:cBhvr>
                                    </p:animEffect>
                                    <p:anim calcmode="lin" valueType="num">
                                      <p:cBhvr>
                                        <p:cTn id="91" dur="1000" fill="hold"/>
                                        <p:tgtEl>
                                          <p:spTgt spid="12"/>
                                        </p:tgtEl>
                                        <p:attrNameLst>
                                          <p:attrName>ppt_x</p:attrName>
                                        </p:attrNameLst>
                                      </p:cBhvr>
                                      <p:tavLst>
                                        <p:tav tm="0">
                                          <p:val>
                                            <p:strVal val="#ppt_x"/>
                                          </p:val>
                                        </p:tav>
                                        <p:tav tm="100000">
                                          <p:val>
                                            <p:strVal val="#ppt_x"/>
                                          </p:val>
                                        </p:tav>
                                      </p:tavLst>
                                    </p:anim>
                                    <p:anim calcmode="lin" valueType="num">
                                      <p:cBhvr>
                                        <p:cTn id="92" dur="1000" fill="hold"/>
                                        <p:tgtEl>
                                          <p:spTgt spid="1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1000"/>
                                        <p:tgtEl>
                                          <p:spTgt spid="22"/>
                                        </p:tgtEl>
                                      </p:cBhvr>
                                    </p:animEffect>
                                    <p:anim calcmode="lin" valueType="num">
                                      <p:cBhvr>
                                        <p:cTn id="101" dur="1000" fill="hold"/>
                                        <p:tgtEl>
                                          <p:spTgt spid="22"/>
                                        </p:tgtEl>
                                        <p:attrNameLst>
                                          <p:attrName>ppt_x</p:attrName>
                                        </p:attrNameLst>
                                      </p:cBhvr>
                                      <p:tavLst>
                                        <p:tav tm="0">
                                          <p:val>
                                            <p:strVal val="#ppt_x"/>
                                          </p:val>
                                        </p:tav>
                                        <p:tav tm="100000">
                                          <p:val>
                                            <p:strVal val="#ppt_x"/>
                                          </p:val>
                                        </p:tav>
                                      </p:tavLst>
                                    </p:anim>
                                    <p:anim calcmode="lin" valueType="num">
                                      <p:cBhvr>
                                        <p:cTn id="102" dur="1000" fill="hold"/>
                                        <p:tgtEl>
                                          <p:spTgt spid="22"/>
                                        </p:tgtEl>
                                        <p:attrNameLst>
                                          <p:attrName>ppt_y</p:attrName>
                                        </p:attrNameLst>
                                      </p:cBhvr>
                                      <p:tavLst>
                                        <p:tav tm="0">
                                          <p:val>
                                            <p:strVal val="#ppt_y-.1"/>
                                          </p:val>
                                        </p:tav>
                                        <p:tav tm="100000">
                                          <p:val>
                                            <p:strVal val="#ppt_y"/>
                                          </p:val>
                                        </p:tav>
                                      </p:tavLst>
                                    </p:anim>
                                  </p:childTnLst>
                                </p:cTn>
                              </p:par>
                              <p:par>
                                <p:cTn id="103" presetID="47" presetClass="entr" presetSubtype="0" fill="hold" nodeType="with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fade">
                                      <p:cBhvr>
                                        <p:cTn id="105" dur="1000"/>
                                        <p:tgtEl>
                                          <p:spTgt spid="21"/>
                                        </p:tgtEl>
                                      </p:cBhvr>
                                    </p:animEffect>
                                    <p:anim calcmode="lin" valueType="num">
                                      <p:cBhvr>
                                        <p:cTn id="106" dur="1000" fill="hold"/>
                                        <p:tgtEl>
                                          <p:spTgt spid="21"/>
                                        </p:tgtEl>
                                        <p:attrNameLst>
                                          <p:attrName>ppt_x</p:attrName>
                                        </p:attrNameLst>
                                      </p:cBhvr>
                                      <p:tavLst>
                                        <p:tav tm="0">
                                          <p:val>
                                            <p:strVal val="#ppt_x"/>
                                          </p:val>
                                        </p:tav>
                                        <p:tav tm="100000">
                                          <p:val>
                                            <p:strVal val="#ppt_x"/>
                                          </p:val>
                                        </p:tav>
                                      </p:tavLst>
                                    </p:anim>
                                    <p:anim calcmode="lin" valueType="num">
                                      <p:cBhvr>
                                        <p:cTn id="107" dur="1000" fill="hold"/>
                                        <p:tgtEl>
                                          <p:spTgt spid="21"/>
                                        </p:tgtEl>
                                        <p:attrNameLst>
                                          <p:attrName>ppt_y</p:attrName>
                                        </p:attrNameLst>
                                      </p:cBhvr>
                                      <p:tavLst>
                                        <p:tav tm="0">
                                          <p:val>
                                            <p:strVal val="#ppt_y-.1"/>
                                          </p:val>
                                        </p:tav>
                                        <p:tav tm="100000">
                                          <p:val>
                                            <p:strVal val="#ppt_y"/>
                                          </p:val>
                                        </p:tav>
                                      </p:tavLst>
                                    </p:anim>
                                  </p:childTnLst>
                                </p:cTn>
                              </p:par>
                              <p:par>
                                <p:cTn id="108" presetID="47" presetClass="entr" presetSubtype="0" fill="hold" nodeType="with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6" presetClass="entr" presetSubtype="16" fill="hold" grpId="0" nodeType="click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circle(in)">
                                      <p:cBhvr>
                                        <p:cTn id="117" dur="2000"/>
                                        <p:tgtEl>
                                          <p:spTgt spid="1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26"/>
                                        </p:tgtEl>
                                        <p:attrNameLst>
                                          <p:attrName>style.visibility</p:attrName>
                                        </p:attrNameLst>
                                      </p:cBhvr>
                                      <p:to>
                                        <p:strVal val="visible"/>
                                      </p:to>
                                    </p:set>
                                    <p:animEffect transition="in" filter="fade">
                                      <p:cBhvr>
                                        <p:cTn id="122" dur="500"/>
                                        <p:tgtEl>
                                          <p:spTgt spid="26"/>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fade">
                                      <p:cBhvr>
                                        <p:cTn id="125" dur="500"/>
                                        <p:tgtEl>
                                          <p:spTgt spid="13"/>
                                        </p:tgtEl>
                                      </p:cBhvr>
                                    </p:animEffect>
                                  </p:childTnLst>
                                </p:cTn>
                              </p:par>
                            </p:childTnLst>
                          </p:cTn>
                        </p:par>
                      </p:childTnLst>
                    </p:cTn>
                  </p:par>
                  <p:par>
                    <p:cTn id="126" fill="hold">
                      <p:stCondLst>
                        <p:cond delay="indefinite"/>
                      </p:stCondLst>
                      <p:childTnLst>
                        <p:par>
                          <p:cTn id="127" fill="hold">
                            <p:stCondLst>
                              <p:cond delay="0"/>
                            </p:stCondLst>
                            <p:childTnLst>
                              <p:par>
                                <p:cTn id="128" presetID="5" presetClass="entr" presetSubtype="10" fill="hold" grpId="0" nodeType="click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checkerboard(across)">
                                      <p:cBhvr>
                                        <p:cTn id="130" dur="500"/>
                                        <p:tgtEl>
                                          <p:spTgt spid="68"/>
                                        </p:tgtEl>
                                      </p:cBhvr>
                                    </p:animEffect>
                                  </p:childTnLst>
                                </p:cTn>
                              </p:par>
                              <p:par>
                                <p:cTn id="131" presetID="5" presetClass="entr" presetSubtype="10" fill="hold" grpId="0" nodeType="withEffect">
                                  <p:stCondLst>
                                    <p:cond delay="0"/>
                                  </p:stCondLst>
                                  <p:childTnLst>
                                    <p:set>
                                      <p:cBhvr>
                                        <p:cTn id="132" dur="1" fill="hold">
                                          <p:stCondLst>
                                            <p:cond delay="0"/>
                                          </p:stCondLst>
                                        </p:cTn>
                                        <p:tgtEl>
                                          <p:spTgt spid="69"/>
                                        </p:tgtEl>
                                        <p:attrNameLst>
                                          <p:attrName>style.visibility</p:attrName>
                                        </p:attrNameLst>
                                      </p:cBhvr>
                                      <p:to>
                                        <p:strVal val="visible"/>
                                      </p:to>
                                    </p:set>
                                    <p:animEffect transition="in" filter="checkerboard(across)">
                                      <p:cBhvr>
                                        <p:cTn id="133" dur="500"/>
                                        <p:tgtEl>
                                          <p:spTgt spid="69"/>
                                        </p:tgtEl>
                                      </p:cBhvr>
                                    </p:animEffect>
                                  </p:childTnLst>
                                </p:cTn>
                              </p:par>
                            </p:childTnLst>
                          </p:cTn>
                        </p:par>
                      </p:childTnLst>
                    </p:cTn>
                  </p:par>
                  <p:par>
                    <p:cTn id="134" fill="hold">
                      <p:stCondLst>
                        <p:cond delay="indefinite"/>
                      </p:stCondLst>
                      <p:childTnLst>
                        <p:par>
                          <p:cTn id="135" fill="hold">
                            <p:stCondLst>
                              <p:cond delay="0"/>
                            </p:stCondLst>
                            <p:childTnLst>
                              <p:par>
                                <p:cTn id="136" presetID="20" presetClass="entr" presetSubtype="0" fill="hold" nodeType="clickEffect">
                                  <p:stCondLst>
                                    <p:cond delay="0"/>
                                  </p:stCondLst>
                                  <p:childTnLst>
                                    <p:set>
                                      <p:cBhvr>
                                        <p:cTn id="137" dur="1" fill="hold">
                                          <p:stCondLst>
                                            <p:cond delay="0"/>
                                          </p:stCondLst>
                                        </p:cTn>
                                        <p:tgtEl>
                                          <p:spTgt spid="81"/>
                                        </p:tgtEl>
                                        <p:attrNameLst>
                                          <p:attrName>style.visibility</p:attrName>
                                        </p:attrNameLst>
                                      </p:cBhvr>
                                      <p:to>
                                        <p:strVal val="visible"/>
                                      </p:to>
                                    </p:set>
                                    <p:animEffect transition="in" filter="wedge">
                                      <p:cBhvr>
                                        <p:cTn id="138" dur="2000"/>
                                        <p:tgtEl>
                                          <p:spTgt spid="81"/>
                                        </p:tgtEl>
                                      </p:cBhvr>
                                    </p:animEffect>
                                  </p:childTnLst>
                                </p:cTn>
                              </p:par>
                              <p:par>
                                <p:cTn id="139" presetID="20" presetClass="entr" presetSubtype="0" fill="hold" grpId="0" nodeType="with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edge">
                                      <p:cBhvr>
                                        <p:cTn id="141" dur="2000"/>
                                        <p:tgtEl>
                                          <p:spTgt spid="76"/>
                                        </p:tgtEl>
                                      </p:cBhvr>
                                    </p:animEffect>
                                  </p:childTnLst>
                                </p:cTn>
                              </p:par>
                              <p:par>
                                <p:cTn id="142" presetID="20" presetClass="entr" presetSubtype="0" fill="hold" nodeType="withEffect">
                                  <p:stCondLst>
                                    <p:cond delay="0"/>
                                  </p:stCondLst>
                                  <p:childTnLst>
                                    <p:set>
                                      <p:cBhvr>
                                        <p:cTn id="143" dur="1" fill="hold">
                                          <p:stCondLst>
                                            <p:cond delay="0"/>
                                          </p:stCondLst>
                                        </p:cTn>
                                        <p:tgtEl>
                                          <p:spTgt spid="74"/>
                                        </p:tgtEl>
                                        <p:attrNameLst>
                                          <p:attrName>style.visibility</p:attrName>
                                        </p:attrNameLst>
                                      </p:cBhvr>
                                      <p:to>
                                        <p:strVal val="visible"/>
                                      </p:to>
                                    </p:set>
                                    <p:animEffect transition="in" filter="wedge">
                                      <p:cBhvr>
                                        <p:cTn id="144" dur="2000"/>
                                        <p:tgtEl>
                                          <p:spTgt spid="74"/>
                                        </p:tgtEl>
                                      </p:cBhvr>
                                    </p:animEffect>
                                  </p:childTnLst>
                                </p:cTn>
                              </p:par>
                              <p:par>
                                <p:cTn id="145" presetID="20" presetClass="entr" presetSubtype="0" fill="hold" nodeType="withEffect">
                                  <p:stCondLst>
                                    <p:cond delay="0"/>
                                  </p:stCondLst>
                                  <p:childTnLst>
                                    <p:set>
                                      <p:cBhvr>
                                        <p:cTn id="146" dur="1" fill="hold">
                                          <p:stCondLst>
                                            <p:cond delay="0"/>
                                          </p:stCondLst>
                                        </p:cTn>
                                        <p:tgtEl>
                                          <p:spTgt spid="72"/>
                                        </p:tgtEl>
                                        <p:attrNameLst>
                                          <p:attrName>style.visibility</p:attrName>
                                        </p:attrNameLst>
                                      </p:cBhvr>
                                      <p:to>
                                        <p:strVal val="visible"/>
                                      </p:to>
                                    </p:set>
                                    <p:animEffect transition="in" filter="wedge">
                                      <p:cBhvr>
                                        <p:cTn id="147" dur="2000"/>
                                        <p:tgtEl>
                                          <p:spTgt spid="72"/>
                                        </p:tgtEl>
                                      </p:cBhvr>
                                    </p:animEffect>
                                  </p:childTnLst>
                                </p:cTn>
                              </p:par>
                              <p:par>
                                <p:cTn id="148" presetID="20" presetClass="entr" presetSubtype="0" fill="hold" grpId="0" nodeType="withEffect">
                                  <p:stCondLst>
                                    <p:cond delay="0"/>
                                  </p:stCondLst>
                                  <p:childTnLst>
                                    <p:set>
                                      <p:cBhvr>
                                        <p:cTn id="149" dur="1" fill="hold">
                                          <p:stCondLst>
                                            <p:cond delay="0"/>
                                          </p:stCondLst>
                                        </p:cTn>
                                        <p:tgtEl>
                                          <p:spTgt spid="77"/>
                                        </p:tgtEl>
                                        <p:attrNameLst>
                                          <p:attrName>style.visibility</p:attrName>
                                        </p:attrNameLst>
                                      </p:cBhvr>
                                      <p:to>
                                        <p:strVal val="visible"/>
                                      </p:to>
                                    </p:set>
                                    <p:animEffect transition="in" filter="wedge">
                                      <p:cBhvr>
                                        <p:cTn id="150" dur="2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animBg="1"/>
      <p:bldP spid="15" grpId="0" animBg="1"/>
      <p:bldP spid="22" grpId="0"/>
      <p:bldP spid="23" grpId="0"/>
      <p:bldP spid="30" grpId="0" animBg="1"/>
      <p:bldP spid="32" grpId="0"/>
      <p:bldP spid="35" grpId="0" animBg="1"/>
      <p:bldP spid="36" grpId="0" animBg="1"/>
      <p:bldP spid="16" grpId="0"/>
      <p:bldP spid="37" grpId="0"/>
      <p:bldP spid="38" grpId="0" animBg="1"/>
      <p:bldP spid="39" grpId="0" animBg="1"/>
      <p:bldP spid="41" grpId="0" animBg="1"/>
      <p:bldP spid="46" grpId="0"/>
      <p:bldP spid="47" grpId="0"/>
      <p:bldP spid="14" grpId="0"/>
      <p:bldP spid="48" grpId="0"/>
      <p:bldP spid="49" grpId="0"/>
      <p:bldP spid="50" grpId="0"/>
      <p:bldP spid="51" grpId="0"/>
      <p:bldP spid="52" grpId="0" animBg="1"/>
      <p:bldP spid="53" grpId="0"/>
      <p:bldP spid="54" grpId="0"/>
      <p:bldP spid="55" grpId="0"/>
      <p:bldP spid="56" grpId="0"/>
      <p:bldP spid="57" grpId="0"/>
      <p:bldP spid="68" grpId="0" animBg="1"/>
      <p:bldP spid="69" grpId="0"/>
      <p:bldP spid="76" grpId="0"/>
      <p:bldP spid="7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824486B-11F5-4B82-B084-76F3B881A54D}"/>
              </a:ext>
            </a:extLst>
          </p:cNvPr>
          <p:cNvSpPr>
            <a:spLocks noGrp="1"/>
          </p:cNvSpPr>
          <p:nvPr>
            <p:ph type="ftr" sz="quarter" idx="11"/>
          </p:nvPr>
        </p:nvSpPr>
        <p:spPr/>
        <p:txBody>
          <a:bodyPr/>
          <a:lstStyle/>
          <a:p>
            <a:r>
              <a:rPr lang="en-US"/>
              <a:t>Thermodynamic Courses</a:t>
            </a:r>
            <a:endParaRPr lang="en-US" dirty="0"/>
          </a:p>
        </p:txBody>
      </p:sp>
      <p:sp>
        <p:nvSpPr>
          <p:cNvPr id="5" name="Slide Number Placeholder 4">
            <a:extLst>
              <a:ext uri="{FF2B5EF4-FFF2-40B4-BE49-F238E27FC236}">
                <a16:creationId xmlns:a16="http://schemas.microsoft.com/office/drawing/2014/main" id="{BC464F28-A943-43BD-BED2-50C4B2F4B04B}"/>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6" name="TextBox 5">
            <a:extLst>
              <a:ext uri="{FF2B5EF4-FFF2-40B4-BE49-F238E27FC236}">
                <a16:creationId xmlns:a16="http://schemas.microsoft.com/office/drawing/2014/main" id="{8CB6DBED-16A5-44AD-B65F-CF69C8D136B5}"/>
              </a:ext>
            </a:extLst>
          </p:cNvPr>
          <p:cNvSpPr txBox="1"/>
          <p:nvPr/>
        </p:nvSpPr>
        <p:spPr>
          <a:xfrm>
            <a:off x="4517572" y="135920"/>
            <a:ext cx="7505554" cy="707886"/>
          </a:xfrm>
          <a:prstGeom prst="rect">
            <a:avLst/>
          </a:prstGeom>
          <a:solidFill>
            <a:schemeClr val="bg1">
              <a:alpha val="68000"/>
            </a:schemeClr>
          </a:solidFill>
          <a:ln>
            <a:solidFill>
              <a:srgbClr val="595959"/>
            </a:solidFill>
          </a:ln>
        </p:spPr>
        <p:txBody>
          <a:bodyPr wrap="square" rtlCol="0">
            <a:spAutoFit/>
          </a:bodyPr>
          <a:lstStyle/>
          <a:p>
            <a:pPr algn="r"/>
            <a:r>
              <a:rPr lang="ar-IQ" sz="4000" dirty="0">
                <a:solidFill>
                  <a:srgbClr val="FF0000"/>
                </a:solidFill>
              </a:rPr>
              <a:t>مثال: مخطط الضغط – درجة الحرارة للماء </a:t>
            </a:r>
            <a:endParaRPr lang="fr-FR" sz="4000" dirty="0"/>
          </a:p>
        </p:txBody>
      </p:sp>
      <p:pic>
        <p:nvPicPr>
          <p:cNvPr id="8" name="Picture 7" descr="A picture containing text, map&#10;&#10;Description generated with very high confidence">
            <a:extLst>
              <a:ext uri="{FF2B5EF4-FFF2-40B4-BE49-F238E27FC236}">
                <a16:creationId xmlns:a16="http://schemas.microsoft.com/office/drawing/2014/main" id="{008C9B0A-CDC8-4B53-9718-EF5ABE9430A6}"/>
              </a:ext>
            </a:extLst>
          </p:cNvPr>
          <p:cNvPicPr>
            <a:picLocks noChangeAspect="1"/>
          </p:cNvPicPr>
          <p:nvPr/>
        </p:nvPicPr>
        <p:blipFill>
          <a:blip r:embed="rId3"/>
          <a:stretch>
            <a:fillRect/>
          </a:stretch>
        </p:blipFill>
        <p:spPr>
          <a:xfrm>
            <a:off x="1066800" y="921726"/>
            <a:ext cx="8981195" cy="5707675"/>
          </a:xfrm>
          <a:prstGeom prst="rect">
            <a:avLst/>
          </a:prstGeom>
        </p:spPr>
      </p:pic>
      <p:sp>
        <p:nvSpPr>
          <p:cNvPr id="9" name="Rectangle: Rounded Corners 8">
            <a:extLst>
              <a:ext uri="{FF2B5EF4-FFF2-40B4-BE49-F238E27FC236}">
                <a16:creationId xmlns:a16="http://schemas.microsoft.com/office/drawing/2014/main" id="{8805A635-E4F2-42F3-9687-D162AB5C632A}"/>
              </a:ext>
            </a:extLst>
          </p:cNvPr>
          <p:cNvSpPr/>
          <p:nvPr/>
        </p:nvSpPr>
        <p:spPr>
          <a:xfrm>
            <a:off x="2394856" y="968830"/>
            <a:ext cx="6487885" cy="1698172"/>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ar-IQ" sz="4000" dirty="0"/>
              <a:t>احد اهم التطبيقات المهمة </a:t>
            </a:r>
          </a:p>
          <a:p>
            <a:pPr algn="ctr"/>
            <a:r>
              <a:rPr lang="ar-IQ" sz="4000" dirty="0"/>
              <a:t>التجميد بواسطة التفريغ</a:t>
            </a:r>
            <a:endParaRPr lang="fr-FR" sz="4000" dirty="0"/>
          </a:p>
        </p:txBody>
      </p:sp>
      <p:pic>
        <p:nvPicPr>
          <p:cNvPr id="11" name="Picture 10" descr="A picture containing food, table, indoor, wrapped&#10;&#10;Description generated with very high confidence">
            <a:extLst>
              <a:ext uri="{FF2B5EF4-FFF2-40B4-BE49-F238E27FC236}">
                <a16:creationId xmlns:a16="http://schemas.microsoft.com/office/drawing/2014/main" id="{7751639D-66B9-4913-A340-CB974987AF48}"/>
              </a:ext>
            </a:extLst>
          </p:cNvPr>
          <p:cNvPicPr>
            <a:picLocks noChangeAspect="1"/>
          </p:cNvPicPr>
          <p:nvPr/>
        </p:nvPicPr>
        <p:blipFill>
          <a:blip r:embed="rId4"/>
          <a:stretch>
            <a:fillRect/>
          </a:stretch>
        </p:blipFill>
        <p:spPr>
          <a:xfrm>
            <a:off x="3135085" y="2699656"/>
            <a:ext cx="4947557" cy="32983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585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e">
  <a:themeElements>
    <a:clrScheme name="Parallax">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TM03457496[[fn=Parallaxe]]</Template>
  <TotalTime>57293</TotalTime>
  <Words>796</Words>
  <Application>Microsoft Office PowerPoint</Application>
  <PresentationFormat>Widescreen</PresentationFormat>
  <Paragraphs>157</Paragraphs>
  <Slides>11</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Parallaxe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Thermodynamic Courses</dc:title>
  <dc:creator>tahseen.alaridhee</dc:creator>
  <cp:lastModifiedBy>Alaridhee Tahseen</cp:lastModifiedBy>
  <cp:revision>612</cp:revision>
  <cp:lastPrinted>2017-10-15T04:38:35Z</cp:lastPrinted>
  <dcterms:created xsi:type="dcterms:W3CDTF">2016-10-05T12:54:16Z</dcterms:created>
  <dcterms:modified xsi:type="dcterms:W3CDTF">2020-01-18T16:15:18Z</dcterms:modified>
</cp:coreProperties>
</file>